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_rels/notesSlide12.xml.rels" ContentType="application/vnd.openxmlformats-package.relationships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12.xml" ContentType="application/vnd.openxmlformats-officedocument.presentationml.notesSlide+xml"/>
  <Override PartName="/ppt/_rels/presentation.xml.rels" ContentType="application/vnd.openxmlformats-package.relationships+xml"/>
  <Override PartName="/ppt/media/image29.png" ContentType="image/png"/>
  <Override PartName="/ppt/media/image18.png" ContentType="image/png"/>
  <Override PartName="/ppt/media/image28.png" ContentType="image/png"/>
  <Override PartName="/ppt/media/image7.jpeg" ContentType="image/jpeg"/>
  <Override PartName="/ppt/media/image10.wmf" ContentType="image/x-wmf"/>
  <Override PartName="/ppt/media/image25.png" ContentType="image/png"/>
  <Override PartName="/ppt/media/image2.png" ContentType="image/png"/>
  <Override PartName="/ppt/media/image4.jpeg" ContentType="image/jpeg"/>
  <Override PartName="/ppt/media/image8.wmf" ContentType="image/x-wmf"/>
  <Override PartName="/ppt/media/image13.png" ContentType="image/png"/>
  <Override PartName="/ppt/media/image6.wmf" ContentType="image/x-wmf"/>
  <Override PartName="/ppt/media/image27.png" ContentType="image/png"/>
  <Override PartName="/ppt/media/image12.wmf" ContentType="image/x-wmf"/>
  <Override PartName="/ppt/media/image11.jpeg" ContentType="image/jpeg"/>
  <Override PartName="/ppt/media/image9.jpeg" ContentType="image/jpeg"/>
  <Override PartName="/ppt/media/image31.png" ContentType="image/png"/>
  <Override PartName="/ppt/media/image5.wmf" ContentType="image/x-wmf"/>
  <Override PartName="/ppt/media/media24.mp4" ContentType="video/mp4"/>
  <Override PartName="/ppt/media/image30.png" ContentType="image/png"/>
  <Override PartName="/ppt/media/image3.jpeg" ContentType="image/jpeg"/>
  <Override PartName="/ppt/media/image15.png" ContentType="image/png"/>
  <Override PartName="/ppt/media/image1.jpeg" ContentType="image/jpeg"/>
  <Override PartName="/ppt/media/image14.png" ContentType="image/png"/>
  <Override PartName="/ppt/media/image17.png" ContentType="image/png"/>
  <Override PartName="/ppt/media/image19.png" ContentType="image/png"/>
  <Override PartName="/ppt/media/media20.mp4" ContentType="video/mp4"/>
  <Override PartName="/ppt/media/image21.png" ContentType="image/png"/>
  <Override PartName="/ppt/media/media16.mp4" ContentType="video/mp4"/>
  <Override PartName="/ppt/media/image22.png" ContentType="image/png"/>
  <Override PartName="/ppt/media/image23.png" ContentType="image/png"/>
  <Override PartName="/ppt/media/image26.png" ContentType="image/png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move 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8B5B2867-7C59-4C3F-92FD-82EAF0F52830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</p:spPr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51" name="CustomShape 3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BB562042-0081-4DBE-962E-CB045EE26E23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</p:spPr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54" name="CustomShape 3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2CFF3341-8FB2-47D4-8868-1061FBCB4D41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wmf"/><Relationship Id="rId7" Type="http://schemas.openxmlformats.org/officeDocument/2006/relationships/slideLayout" Target="../slideLayouts/slideLayout1.xml"/><Relationship Id="rId8" Type="http://schemas.openxmlformats.org/officeDocument/2006/relationships/slideLayout" Target="../slideLayouts/slideLayout2.xml"/><Relationship Id="rId9" Type="http://schemas.openxmlformats.org/officeDocument/2006/relationships/slideLayout" Target="../slideLayouts/slideLayout3.xml"/><Relationship Id="rId10" Type="http://schemas.openxmlformats.org/officeDocument/2006/relationships/slideLayout" Target="../slideLayouts/slideLayout4.xml"/><Relationship Id="rId11" Type="http://schemas.openxmlformats.org/officeDocument/2006/relationships/slideLayout" Target="../slideLayouts/slideLayout5.xml"/><Relationship Id="rId12" Type="http://schemas.openxmlformats.org/officeDocument/2006/relationships/slideLayout" Target="../slideLayouts/slideLayout6.xml"/><Relationship Id="rId13" Type="http://schemas.openxmlformats.org/officeDocument/2006/relationships/slideLayout" Target="../slideLayouts/slideLayout7.xml"/><Relationship Id="rId14" Type="http://schemas.openxmlformats.org/officeDocument/2006/relationships/slideLayout" Target="../slideLayouts/slideLayout8.xml"/><Relationship Id="rId15" Type="http://schemas.openxmlformats.org/officeDocument/2006/relationships/slideLayout" Target="../slideLayouts/slideLayout9.xml"/><Relationship Id="rId16" Type="http://schemas.openxmlformats.org/officeDocument/2006/relationships/slideLayout" Target="../slideLayouts/slideLayout10.xml"/><Relationship Id="rId17" Type="http://schemas.openxmlformats.org/officeDocument/2006/relationships/slideLayout" Target="../slideLayouts/slideLayout11.xml"/><Relationship Id="rId18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6.wmf"/><Relationship Id="rId3" Type="http://schemas.openxmlformats.org/officeDocument/2006/relationships/image" Target="../media/image7.jpe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8.wmf"/><Relationship Id="rId3" Type="http://schemas.openxmlformats.org/officeDocument/2006/relationships/image" Target="../media/image9.jpeg"/><Relationship Id="rId4" Type="http://schemas.openxmlformats.org/officeDocument/2006/relationships/image" Target="../media/image10.wmf"/><Relationship Id="rId5" Type="http://schemas.openxmlformats.org/officeDocument/2006/relationships/image" Target="../media/image11.jpeg"/><Relationship Id="rId6" Type="http://schemas.openxmlformats.org/officeDocument/2006/relationships/image" Target="../media/image12.wmf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1" descr=""/>
          <p:cNvPicPr/>
          <p:nvPr/>
        </p:nvPicPr>
        <p:blipFill>
          <a:blip r:embed="rId2"/>
          <a:srcRect l="0" t="-27979" r="0" b="27890"/>
          <a:stretch/>
        </p:blipFill>
        <p:spPr>
          <a:xfrm>
            <a:off x="0" y="0"/>
            <a:ext cx="12190680" cy="6862680"/>
          </a:xfrm>
          <a:prstGeom prst="rect">
            <a:avLst/>
          </a:prstGeom>
          <a:ln>
            <a:noFill/>
          </a:ln>
        </p:spPr>
      </p:pic>
      <p:pic>
        <p:nvPicPr>
          <p:cNvPr id="1" name="Grafik 2" descr=""/>
          <p:cNvPicPr/>
          <p:nvPr/>
        </p:nvPicPr>
        <p:blipFill>
          <a:blip r:embed="rId3"/>
          <a:stretch/>
        </p:blipFill>
        <p:spPr>
          <a:xfrm>
            <a:off x="9649440" y="385560"/>
            <a:ext cx="1902960" cy="705960"/>
          </a:xfrm>
          <a:prstGeom prst="rect">
            <a:avLst/>
          </a:prstGeom>
          <a:ln>
            <a:noFill/>
          </a:ln>
        </p:spPr>
      </p:pic>
      <p:pic>
        <p:nvPicPr>
          <p:cNvPr id="2" name="Grafik 3" descr=""/>
          <p:cNvPicPr/>
          <p:nvPr/>
        </p:nvPicPr>
        <p:blipFill>
          <a:blip r:embed="rId4"/>
          <a:stretch/>
        </p:blipFill>
        <p:spPr>
          <a:xfrm>
            <a:off x="3456000" y="179280"/>
            <a:ext cx="2990160" cy="970560"/>
          </a:xfrm>
          <a:prstGeom prst="rect">
            <a:avLst/>
          </a:prstGeom>
          <a:ln>
            <a:noFill/>
          </a:ln>
        </p:spPr>
      </p:pic>
      <p:pic>
        <p:nvPicPr>
          <p:cNvPr id="3" name="Grafik 4" descr=""/>
          <p:cNvPicPr/>
          <p:nvPr/>
        </p:nvPicPr>
        <p:blipFill>
          <a:blip r:embed="rId5"/>
          <a:stretch/>
        </p:blipFill>
        <p:spPr>
          <a:xfrm>
            <a:off x="847440" y="179280"/>
            <a:ext cx="2206440" cy="970560"/>
          </a:xfrm>
          <a:prstGeom prst="rect">
            <a:avLst/>
          </a:prstGeom>
          <a:ln>
            <a:noFill/>
          </a:ln>
        </p:spPr>
      </p:pic>
      <p:pic>
        <p:nvPicPr>
          <p:cNvPr id="4" name="Bild 58" descr=""/>
          <p:cNvPicPr/>
          <p:nvPr/>
        </p:nvPicPr>
        <p:blipFill>
          <a:blip r:embed="rId6"/>
          <a:stretch/>
        </p:blipFill>
        <p:spPr>
          <a:xfrm>
            <a:off x="6848640" y="237600"/>
            <a:ext cx="2032200" cy="854280"/>
          </a:xfrm>
          <a:prstGeom prst="rect">
            <a:avLst/>
          </a:prstGeom>
          <a:ln>
            <a:noFill/>
          </a:ln>
        </p:spPr>
      </p:pic>
      <p:sp>
        <p:nvSpPr>
          <p:cNvPr id="5" name="Line 1"/>
          <p:cNvSpPr/>
          <p:nvPr/>
        </p:nvSpPr>
        <p:spPr>
          <a:xfrm>
            <a:off x="6607080" y="281880"/>
            <a:ext cx="0" cy="681480"/>
          </a:xfrm>
          <a:prstGeom prst="line">
            <a:avLst/>
          </a:prstGeom>
          <a:ln w="12600">
            <a:solidFill>
              <a:srgbClr val="233746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Line 2"/>
          <p:cNvSpPr/>
          <p:nvPr/>
        </p:nvSpPr>
        <p:spPr>
          <a:xfrm>
            <a:off x="3205800" y="280800"/>
            <a:ext cx="0" cy="681480"/>
          </a:xfrm>
          <a:prstGeom prst="line">
            <a:avLst/>
          </a:prstGeom>
          <a:ln w="12600">
            <a:solidFill>
              <a:srgbClr val="233746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Line 3"/>
          <p:cNvSpPr/>
          <p:nvPr/>
        </p:nvSpPr>
        <p:spPr>
          <a:xfrm>
            <a:off x="9408600" y="280800"/>
            <a:ext cx="0" cy="681480"/>
          </a:xfrm>
          <a:prstGeom prst="line">
            <a:avLst/>
          </a:prstGeom>
          <a:ln w="12600">
            <a:solidFill>
              <a:srgbClr val="233746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Line 1"/>
          <p:cNvSpPr/>
          <p:nvPr/>
        </p:nvSpPr>
        <p:spPr>
          <a:xfrm>
            <a:off x="479880" y="1440000"/>
            <a:ext cx="11232000" cy="0"/>
          </a:xfrm>
          <a:prstGeom prst="line">
            <a:avLst/>
          </a:prstGeom>
          <a:ln w="6480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" name="Line 2"/>
          <p:cNvSpPr/>
          <p:nvPr/>
        </p:nvSpPr>
        <p:spPr>
          <a:xfrm>
            <a:off x="9487440" y="495000"/>
            <a:ext cx="0" cy="681840"/>
          </a:xfrm>
          <a:prstGeom prst="line">
            <a:avLst/>
          </a:prstGeom>
          <a:ln w="12600">
            <a:solidFill>
              <a:srgbClr val="233746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8" name="Bild 58" descr=""/>
          <p:cNvPicPr/>
          <p:nvPr/>
        </p:nvPicPr>
        <p:blipFill>
          <a:blip r:embed="rId2"/>
          <a:stretch/>
        </p:blipFill>
        <p:spPr>
          <a:xfrm>
            <a:off x="7594920" y="439200"/>
            <a:ext cx="1861560" cy="782280"/>
          </a:xfrm>
          <a:prstGeom prst="rect">
            <a:avLst/>
          </a:prstGeom>
          <a:ln>
            <a:noFill/>
          </a:ln>
        </p:spPr>
      </p:pic>
      <p:pic>
        <p:nvPicPr>
          <p:cNvPr id="49" name="Grafik 2" descr=""/>
          <p:cNvPicPr/>
          <p:nvPr/>
        </p:nvPicPr>
        <p:blipFill>
          <a:blip r:embed="rId3"/>
          <a:stretch/>
        </p:blipFill>
        <p:spPr>
          <a:xfrm>
            <a:off x="9672840" y="480600"/>
            <a:ext cx="2037600" cy="896040"/>
          </a:xfrm>
          <a:prstGeom prst="rect">
            <a:avLst/>
          </a:prstGeom>
          <a:ln>
            <a:noFill/>
          </a:ln>
        </p:spPr>
      </p:pic>
      <p:sp>
        <p:nvSpPr>
          <p:cNvPr id="50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rafik 171" descr=""/>
          <p:cNvPicPr/>
          <p:nvPr/>
        </p:nvPicPr>
        <p:blipFill>
          <a:blip r:embed="rId2"/>
          <a:stretch/>
        </p:blipFill>
        <p:spPr>
          <a:xfrm>
            <a:off x="360" y="0"/>
            <a:ext cx="360" cy="360"/>
          </a:xfrm>
          <a:prstGeom prst="rect">
            <a:avLst/>
          </a:prstGeom>
          <a:ln>
            <a:noFill/>
          </a:ln>
        </p:spPr>
      </p:pic>
      <p:pic>
        <p:nvPicPr>
          <p:cNvPr id="89" name="Picture 4" descr=""/>
          <p:cNvPicPr/>
          <p:nvPr/>
        </p:nvPicPr>
        <p:blipFill>
          <a:blip r:embed="rId3"/>
          <a:stretch/>
        </p:blipFill>
        <p:spPr>
          <a:xfrm>
            <a:off x="0" y="0"/>
            <a:ext cx="12190680" cy="5812560"/>
          </a:xfrm>
          <a:prstGeom prst="rect">
            <a:avLst/>
          </a:prstGeom>
          <a:ln>
            <a:noFill/>
          </a:ln>
        </p:spPr>
      </p:pic>
      <p:pic>
        <p:nvPicPr>
          <p:cNvPr id="90" name="Bild 58" descr=""/>
          <p:cNvPicPr/>
          <p:nvPr/>
        </p:nvPicPr>
        <p:blipFill>
          <a:blip r:embed="rId4"/>
          <a:stretch/>
        </p:blipFill>
        <p:spPr>
          <a:xfrm>
            <a:off x="7936920" y="5993640"/>
            <a:ext cx="1705320" cy="716760"/>
          </a:xfrm>
          <a:prstGeom prst="rect">
            <a:avLst/>
          </a:prstGeom>
          <a:ln>
            <a:noFill/>
          </a:ln>
        </p:spPr>
      </p:pic>
      <p:pic>
        <p:nvPicPr>
          <p:cNvPr id="91" name="Grafik 7" descr=""/>
          <p:cNvPicPr/>
          <p:nvPr/>
        </p:nvPicPr>
        <p:blipFill>
          <a:blip r:embed="rId5"/>
          <a:stretch/>
        </p:blipFill>
        <p:spPr>
          <a:xfrm>
            <a:off x="9672840" y="5814000"/>
            <a:ext cx="2037600" cy="896040"/>
          </a:xfrm>
          <a:prstGeom prst="rect">
            <a:avLst/>
          </a:prstGeom>
          <a:ln>
            <a:noFill/>
          </a:ln>
        </p:spPr>
      </p:pic>
      <p:pic>
        <p:nvPicPr>
          <p:cNvPr id="92" name="Grafik 176" descr=""/>
          <p:cNvPicPr/>
          <p:nvPr/>
        </p:nvPicPr>
        <p:blipFill>
          <a:blip r:embed="rId6"/>
          <a:stretch/>
        </p:blipFill>
        <p:spPr>
          <a:xfrm>
            <a:off x="360" y="0"/>
            <a:ext cx="360" cy="360"/>
          </a:xfrm>
          <a:prstGeom prst="rect">
            <a:avLst/>
          </a:prstGeom>
          <a:ln>
            <a:noFill/>
          </a:ln>
        </p:spPr>
      </p:pic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video" Target="../media/media16.mp4"/><Relationship Id="rId2" Type="http://schemas.microsoft.com/office/2007/relationships/media" Target="../media/media16.mp4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video" Target="../media/media20.mp4"/><Relationship Id="rId2" Type="http://schemas.microsoft.com/office/2007/relationships/media" Target="../media/media20.mp4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video" Target="../media/media24.mp4"/><Relationship Id="rId3" Type="http://schemas.microsoft.com/office/2007/relationships/media" Target="../media/media24.mp4"/><Relationship Id="rId4" Type="http://schemas.openxmlformats.org/officeDocument/2006/relationships/image" Target="../media/image25.png"/><Relationship Id="rId5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2433240" y="2250000"/>
            <a:ext cx="8679240" cy="280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80000"/>
          </a:bodyPr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aa1c7d"/>
                </a:solidFill>
                <a:latin typeface="Calibri"/>
                <a:ea typeface="DejaVu Sans"/>
              </a:rPr>
              <a:t>Die Predictive-Coding-Hypothese der Schizophrenie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Veith Weilnhammer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AG Visuelle Wahrnehmung (PI: Philipp Sterzer),  Klinik für Psychiatrie, Campus Charité Mitte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479880" y="355680"/>
            <a:ext cx="6981840" cy="95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ts val="3399"/>
              </a:lnSpc>
            </a:pPr>
            <a:r>
              <a:rPr b="1" lang="en-US" sz="3000" spc="-1" strike="noStrike">
                <a:solidFill>
                  <a:srgbClr val="70acc0"/>
                </a:solidFill>
                <a:latin typeface="Calibri"/>
                <a:ea typeface="DejaVu Sans"/>
              </a:rPr>
              <a:t>Neuronale Mechanismen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467640" y="6488640"/>
            <a:ext cx="60123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1500"/>
              </a:spcBef>
            </a:pPr>
            <a:r>
              <a:rPr b="0" i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Weilnhammer,…, Sterzer (2021), </a:t>
            </a:r>
            <a:r>
              <a:rPr b="1" i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Current Biology (in press)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35" name="Grafik 1" descr=""/>
          <p:cNvPicPr/>
          <p:nvPr/>
        </p:nvPicPr>
        <p:blipFill>
          <a:blip r:embed="rId1"/>
          <a:stretch/>
        </p:blipFill>
        <p:spPr>
          <a:xfrm>
            <a:off x="479880" y="1548000"/>
            <a:ext cx="4991040" cy="4947840"/>
          </a:xfrm>
          <a:prstGeom prst="rect">
            <a:avLst/>
          </a:prstGeom>
          <a:ln>
            <a:noFill/>
          </a:ln>
        </p:spPr>
      </p:pic>
      <p:sp>
        <p:nvSpPr>
          <p:cNvPr id="236" name="CustomShape 3"/>
          <p:cNvSpPr/>
          <p:nvPr/>
        </p:nvSpPr>
        <p:spPr>
          <a:xfrm>
            <a:off x="5791320" y="1560600"/>
            <a:ext cx="6132960" cy="2417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just">
              <a:lnSpc>
                <a:spcPts val="2900"/>
              </a:lnSpc>
              <a:spcBef>
                <a:spcPts val="499"/>
              </a:spcBef>
              <a:tabLst>
                <a:tab algn="l" pos="0"/>
              </a:tabLst>
            </a:pPr>
            <a:r>
              <a:rPr b="1" lang="de-DE" sz="2400" spc="-1" strike="noStrike">
                <a:solidFill>
                  <a:srgbClr val="aa1c7d"/>
                </a:solidFill>
                <a:latin typeface="Calibri"/>
                <a:ea typeface="DejaVu Sans"/>
              </a:rPr>
              <a:t>Zusammenfassung</a:t>
            </a:r>
            <a:endParaRPr b="0" lang="en-US" sz="2400" spc="-1" strike="noStrike">
              <a:latin typeface="Arial"/>
            </a:endParaRPr>
          </a:p>
          <a:p>
            <a:pPr lvl="1" marL="720000" indent="-358560" algn="just">
              <a:lnSpc>
                <a:spcPts val="2900"/>
              </a:lnSpc>
              <a:spcBef>
                <a:spcPts val="499"/>
              </a:spcBef>
              <a:buClr>
                <a:srgbClr val="aa1c7d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Psychotische Symptome entstehen durch ein Ungleichgewicht zwischen impliziten Vorhersagen und sensorischer Evidenz.</a:t>
            </a:r>
            <a:endParaRPr b="0" lang="en-US" sz="1800" spc="-1" strike="noStrike">
              <a:latin typeface="Arial"/>
            </a:endParaRPr>
          </a:p>
          <a:p>
            <a:pPr lvl="1" marL="720000" indent="-358560" algn="just">
              <a:lnSpc>
                <a:spcPts val="2900"/>
              </a:lnSpc>
              <a:spcBef>
                <a:spcPts val="499"/>
              </a:spcBef>
              <a:buClr>
                <a:srgbClr val="aa1c7d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Optische Täuschungen erlauben eine quantitative, modell-gestützte Analyse dieses Prozesses.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479880" y="355680"/>
            <a:ext cx="6981840" cy="95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ts val="3399"/>
              </a:lnSpc>
            </a:pPr>
            <a:r>
              <a:rPr b="1" lang="en-US" sz="3000" spc="-1" strike="noStrike">
                <a:solidFill>
                  <a:srgbClr val="70acc0"/>
                </a:solidFill>
                <a:latin typeface="Calibri"/>
                <a:ea typeface="DejaVu Sans"/>
              </a:rPr>
              <a:t>Neuronale Mechanismen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238" name="CustomShape 2"/>
          <p:cNvSpPr/>
          <p:nvPr/>
        </p:nvSpPr>
        <p:spPr>
          <a:xfrm>
            <a:off x="467640" y="6488640"/>
            <a:ext cx="60123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1500"/>
              </a:spcBef>
            </a:pPr>
            <a:r>
              <a:rPr b="0" i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Weilnhammer,…, Sterzer (2021), </a:t>
            </a:r>
            <a:r>
              <a:rPr b="1" i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Current Biology (in press)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39" name="Grafik 1" descr=""/>
          <p:cNvPicPr/>
          <p:nvPr/>
        </p:nvPicPr>
        <p:blipFill>
          <a:blip r:embed="rId1"/>
          <a:stretch/>
        </p:blipFill>
        <p:spPr>
          <a:xfrm>
            <a:off x="479880" y="1548000"/>
            <a:ext cx="4991040" cy="4947840"/>
          </a:xfrm>
          <a:prstGeom prst="rect">
            <a:avLst/>
          </a:prstGeom>
          <a:ln>
            <a:noFill/>
          </a:ln>
        </p:spPr>
      </p:pic>
      <p:sp>
        <p:nvSpPr>
          <p:cNvPr id="240" name="CustomShape 3"/>
          <p:cNvSpPr/>
          <p:nvPr/>
        </p:nvSpPr>
        <p:spPr>
          <a:xfrm>
            <a:off x="5791320" y="1560600"/>
            <a:ext cx="6132960" cy="2417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just">
              <a:lnSpc>
                <a:spcPts val="2900"/>
              </a:lnSpc>
              <a:spcBef>
                <a:spcPts val="499"/>
              </a:spcBef>
              <a:tabLst>
                <a:tab algn="l" pos="0"/>
              </a:tabLst>
            </a:pPr>
            <a:r>
              <a:rPr b="1" lang="de-DE" sz="2400" spc="-1" strike="noStrike">
                <a:solidFill>
                  <a:srgbClr val="aa1c7d"/>
                </a:solidFill>
                <a:latin typeface="Calibri"/>
                <a:ea typeface="DejaVu Sans"/>
              </a:rPr>
              <a:t>Zusammenfassung</a:t>
            </a:r>
            <a:endParaRPr b="0" lang="en-US" sz="2400" spc="-1" strike="noStrike">
              <a:latin typeface="Arial"/>
            </a:endParaRPr>
          </a:p>
          <a:p>
            <a:pPr lvl="1" marL="720000" indent="-358560" algn="just">
              <a:lnSpc>
                <a:spcPts val="2900"/>
              </a:lnSpc>
              <a:spcBef>
                <a:spcPts val="499"/>
              </a:spcBef>
              <a:buClr>
                <a:srgbClr val="aa1c7d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Psychotische Symptome entstehen durch ein Ungleichgewicht zwischen impliziten Vorhersagen und sensorischer Evidenz.</a:t>
            </a:r>
            <a:endParaRPr b="0" lang="en-US" sz="1800" spc="-1" strike="noStrike">
              <a:latin typeface="Arial"/>
            </a:endParaRPr>
          </a:p>
          <a:p>
            <a:pPr lvl="1" marL="720000" indent="-358560" algn="just">
              <a:lnSpc>
                <a:spcPts val="2900"/>
              </a:lnSpc>
              <a:spcBef>
                <a:spcPts val="499"/>
              </a:spcBef>
              <a:buClr>
                <a:srgbClr val="aa1c7d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Optische Täuschungen erlauben eine quantitative, modell-gestützte Analyse dieses Prozesses.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41" name="CustomShape 4"/>
          <p:cNvSpPr/>
          <p:nvPr/>
        </p:nvSpPr>
        <p:spPr>
          <a:xfrm>
            <a:off x="5791320" y="4222440"/>
            <a:ext cx="6132960" cy="2417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just">
              <a:lnSpc>
                <a:spcPts val="2900"/>
              </a:lnSpc>
              <a:spcBef>
                <a:spcPts val="499"/>
              </a:spcBef>
              <a:tabLst>
                <a:tab algn="l" pos="0"/>
              </a:tabLst>
            </a:pPr>
            <a:r>
              <a:rPr b="1" lang="de-DE" sz="2400" spc="-1" strike="noStrike">
                <a:solidFill>
                  <a:srgbClr val="aa1c7d"/>
                </a:solidFill>
                <a:latin typeface="Calibri"/>
                <a:ea typeface="DejaVu Sans"/>
              </a:rPr>
              <a:t>Ausblick</a:t>
            </a:r>
            <a:endParaRPr b="0" lang="en-US" sz="2400" spc="-1" strike="noStrike">
              <a:latin typeface="Arial"/>
            </a:endParaRPr>
          </a:p>
          <a:p>
            <a:pPr lvl="1" marL="720000" indent="-358560" algn="just">
              <a:lnSpc>
                <a:spcPts val="2900"/>
              </a:lnSpc>
              <a:spcBef>
                <a:spcPts val="499"/>
              </a:spcBef>
              <a:buClr>
                <a:srgbClr val="aa1c7d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Können Halluzinationen durch nicht-invasive Stimulation im inferioren frontal Kortex moduliert werden?</a:t>
            </a:r>
            <a:endParaRPr b="0" lang="en-US" sz="1800" spc="-1" strike="noStrike">
              <a:latin typeface="Arial"/>
            </a:endParaRPr>
          </a:p>
          <a:p>
            <a:pPr lvl="1" marL="720000" indent="-358560" algn="just">
              <a:lnSpc>
                <a:spcPts val="2900"/>
              </a:lnSpc>
              <a:spcBef>
                <a:spcPts val="499"/>
              </a:spcBef>
              <a:buClr>
                <a:srgbClr val="aa1c7d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Kann die Imbalance zwischen Vohersagen und sensorischer Evidenz durch NMDA-Rezeptor-Antagonisten (Ketamin) reproduziert werden?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479880" y="355680"/>
            <a:ext cx="6981840" cy="95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ts val="3399"/>
              </a:lnSpc>
            </a:pPr>
            <a:r>
              <a:rPr b="1" lang="en-US" sz="3000" spc="-1" strike="noStrike">
                <a:solidFill>
                  <a:srgbClr val="70acc0"/>
                </a:solidFill>
                <a:latin typeface="Calibri"/>
                <a:ea typeface="DejaVu Sans"/>
              </a:rPr>
              <a:t>Vielen Dank!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243" name="CustomShape 2"/>
          <p:cNvSpPr/>
          <p:nvPr/>
        </p:nvSpPr>
        <p:spPr>
          <a:xfrm>
            <a:off x="479880" y="3548160"/>
            <a:ext cx="4550400" cy="11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Mentoren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Prof. Dr. med. P. Sterzer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Prof. Dr. med. Dr. phil. A. Heinz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44" name="Grafik 7" descr=""/>
          <p:cNvPicPr/>
          <p:nvPr/>
        </p:nvPicPr>
        <p:blipFill>
          <a:blip r:embed="rId1"/>
          <a:stretch/>
        </p:blipFill>
        <p:spPr>
          <a:xfrm>
            <a:off x="479880" y="1657080"/>
            <a:ext cx="3193920" cy="1767960"/>
          </a:xfrm>
          <a:prstGeom prst="rect">
            <a:avLst/>
          </a:prstGeom>
          <a:ln>
            <a:noFill/>
          </a:ln>
        </p:spPr>
      </p:pic>
      <p:pic>
        <p:nvPicPr>
          <p:cNvPr id="245" name="Grafik 9" descr=""/>
          <p:cNvPicPr/>
          <p:nvPr/>
        </p:nvPicPr>
        <p:blipFill>
          <a:blip r:embed="rId2"/>
          <a:stretch/>
        </p:blipFill>
        <p:spPr>
          <a:xfrm>
            <a:off x="8484120" y="1657080"/>
            <a:ext cx="3065040" cy="1131120"/>
          </a:xfrm>
          <a:prstGeom prst="rect">
            <a:avLst/>
          </a:prstGeom>
          <a:ln>
            <a:noFill/>
          </a:ln>
        </p:spPr>
      </p:pic>
      <p:sp>
        <p:nvSpPr>
          <p:cNvPr id="246" name="CustomShape 3"/>
          <p:cNvSpPr/>
          <p:nvPr/>
        </p:nvSpPr>
        <p:spPr>
          <a:xfrm>
            <a:off x="9209520" y="2949840"/>
            <a:ext cx="2339640" cy="374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Ko-Autor*innen</a:t>
            </a:r>
            <a:endParaRPr b="0" lang="en-US" sz="2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Dr. K. Schmack</a:t>
            </a:r>
            <a:endParaRPr b="0" lang="en-US" sz="2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Dr. M. Fritsch</a:t>
            </a:r>
            <a:endParaRPr b="0" lang="en-US" sz="2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Dr. H. Stuke</a:t>
            </a:r>
            <a:endParaRPr b="0" lang="en-US" sz="2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M. Chikermane</a:t>
            </a:r>
            <a:endParaRPr b="0" lang="en-US" sz="2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A.-L. Eckert</a:t>
            </a:r>
            <a:endParaRPr b="0" lang="en-US" sz="2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K. Kanthak</a:t>
            </a:r>
            <a:endParaRPr b="0" lang="en-US" sz="2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Dr. J. Kaminski</a:t>
            </a:r>
            <a:endParaRPr b="0" lang="en-US" sz="2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L. Roed</a:t>
            </a:r>
            <a:endParaRPr b="0" lang="en-US" sz="2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</p:txBody>
      </p:sp>
      <p:sp>
        <p:nvSpPr>
          <p:cNvPr id="247" name="CustomShape 4"/>
          <p:cNvSpPr/>
          <p:nvPr/>
        </p:nvSpPr>
        <p:spPr>
          <a:xfrm>
            <a:off x="479880" y="5800680"/>
            <a:ext cx="506952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https://veithweilnhammer.github.io/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2585880" y="1990800"/>
            <a:ext cx="7364520" cy="101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8300"/>
              </a:lnSpc>
            </a:pPr>
            <a:r>
              <a:rPr b="1" lang="en-US" sz="6400" spc="-1" strike="noStrike" cap="all">
                <a:solidFill>
                  <a:srgbClr val="ffffff"/>
                </a:solidFill>
                <a:latin typeface="Calibri"/>
                <a:ea typeface="DejaVu Sans"/>
              </a:rPr>
              <a:t>Vielen Dank Für IHRE AUFMERKSAMKEIT!</a:t>
            </a:r>
            <a:endParaRPr b="0" lang="en-US" sz="6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479880" y="355680"/>
            <a:ext cx="6981840" cy="95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ts val="3399"/>
              </a:lnSpc>
            </a:pPr>
            <a:r>
              <a:rPr b="1" lang="en-US" sz="3000" spc="-1" strike="noStrike">
                <a:solidFill>
                  <a:srgbClr val="70acc0"/>
                </a:solidFill>
                <a:latin typeface="Calibri"/>
                <a:ea typeface="DejaVu Sans"/>
              </a:rPr>
              <a:t>Bayesianische Inferenz und Psychose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1713240" y="5538600"/>
            <a:ext cx="9095760" cy="93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ts val="2900"/>
              </a:lnSpc>
              <a:spcBef>
                <a:spcPts val="499"/>
              </a:spcBef>
              <a:tabLst>
                <a:tab algn="l" pos="0"/>
              </a:tabLst>
            </a:pPr>
            <a:r>
              <a:rPr b="1" lang="de-DE" sz="2400" spc="-1" strike="noStrike">
                <a:solidFill>
                  <a:srgbClr val="aa1c7d"/>
                </a:solidFill>
                <a:latin typeface="Calibri"/>
                <a:ea typeface="DejaVu Sans"/>
              </a:rPr>
              <a:t>„</a:t>
            </a:r>
            <a:r>
              <a:rPr b="1" lang="de-DE" sz="2400" spc="-1" strike="noStrike">
                <a:solidFill>
                  <a:srgbClr val="aa1c7d"/>
                </a:solidFill>
                <a:latin typeface="Calibri"/>
                <a:ea typeface="DejaVu Sans"/>
              </a:rPr>
              <a:t>The positive symptoms of schizophrenia are caused by an abnormality in the brain‘s inferencing mechanisms (...)“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</p:txBody>
      </p:sp>
      <p:pic>
        <p:nvPicPr>
          <p:cNvPr id="140" name="Picture 6" descr=""/>
          <p:cNvPicPr/>
          <p:nvPr/>
        </p:nvPicPr>
        <p:blipFill>
          <a:blip r:embed="rId1"/>
          <a:stretch/>
        </p:blipFill>
        <p:spPr>
          <a:xfrm>
            <a:off x="2197080" y="2463120"/>
            <a:ext cx="8224200" cy="2043720"/>
          </a:xfrm>
          <a:prstGeom prst="rect">
            <a:avLst/>
          </a:prstGeom>
          <a:ln>
            <a:noFill/>
          </a:ln>
        </p:spPr>
      </p:pic>
      <p:pic>
        <p:nvPicPr>
          <p:cNvPr id="141" name="Picture 7" descr=""/>
          <p:cNvPicPr/>
          <p:nvPr/>
        </p:nvPicPr>
        <p:blipFill>
          <a:blip r:embed="rId2"/>
          <a:stretch/>
        </p:blipFill>
        <p:spPr>
          <a:xfrm>
            <a:off x="2213280" y="1920240"/>
            <a:ext cx="3997440" cy="198000"/>
          </a:xfrm>
          <a:prstGeom prst="rect">
            <a:avLst/>
          </a:prstGeom>
          <a:ln>
            <a:noFill/>
          </a:ln>
        </p:spPr>
      </p:pic>
      <p:pic>
        <p:nvPicPr>
          <p:cNvPr id="142" name="Picture 8" descr=""/>
          <p:cNvPicPr/>
          <p:nvPr/>
        </p:nvPicPr>
        <p:blipFill>
          <a:blip r:embed="rId3"/>
          <a:stretch/>
        </p:blipFill>
        <p:spPr>
          <a:xfrm>
            <a:off x="7137360" y="1931040"/>
            <a:ext cx="3283920" cy="240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479880" y="355680"/>
            <a:ext cx="6981840" cy="95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ts val="3399"/>
              </a:lnSpc>
            </a:pPr>
            <a:r>
              <a:rPr b="1" lang="en-US" sz="3000" spc="-1" strike="noStrike">
                <a:solidFill>
                  <a:srgbClr val="70acc0"/>
                </a:solidFill>
                <a:latin typeface="Calibri"/>
                <a:ea typeface="DejaVu Sans"/>
              </a:rPr>
              <a:t>Bayesianische Inferenz und Psychose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144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3507480" y="1873080"/>
            <a:ext cx="5236920" cy="3927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restart="whenNotActive" nodeType="interactiveSeq" fill="hold">
                <p:stCondLst>
                  <p:cond delay="0" evt="onClick">
                    <p:tgtEl>
                      <p:spTgt spid="144"/>
                    </p:tgtEl>
                  </p:cond>
                </p:stCondLst>
                <p:childTnLst>
                  <p:par>
                    <p:cTn id="3" fill="hold">
                      <p:stCondLst>
                        <p:cond delay="0" evt="onClick">
                          <p:tgtEl>
                            <p:spTgt spid="144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1"/>
          <p:cNvGrpSpPr/>
          <p:nvPr/>
        </p:nvGrpSpPr>
        <p:grpSpPr>
          <a:xfrm>
            <a:off x="1752480" y="2181600"/>
            <a:ext cx="9003240" cy="4069440"/>
            <a:chOff x="1752480" y="2181600"/>
            <a:chExt cx="9003240" cy="4069440"/>
          </a:xfrm>
        </p:grpSpPr>
        <p:grpSp>
          <p:nvGrpSpPr>
            <p:cNvPr id="146" name="Group 2"/>
            <p:cNvGrpSpPr/>
            <p:nvPr/>
          </p:nvGrpSpPr>
          <p:grpSpPr>
            <a:xfrm>
              <a:off x="7737480" y="2181600"/>
              <a:ext cx="3018240" cy="1927440"/>
              <a:chOff x="7737480" y="2181600"/>
              <a:chExt cx="3018240" cy="1927440"/>
            </a:xfrm>
          </p:grpSpPr>
          <p:sp>
            <p:nvSpPr>
              <p:cNvPr id="147" name="CustomShape 3"/>
              <p:cNvSpPr/>
              <p:nvPr/>
            </p:nvSpPr>
            <p:spPr>
              <a:xfrm>
                <a:off x="8485200" y="3495960"/>
                <a:ext cx="1033920" cy="168840"/>
              </a:xfrm>
              <a:custGeom>
                <a:avLst/>
                <a:gdLst/>
                <a:ahLst/>
                <a:rect l="l" t="t" r="r" b="b"/>
                <a:pathLst>
                  <a:path w="929640" h="472806">
                    <a:moveTo>
                      <a:pt x="0" y="472806"/>
                    </a:moveTo>
                    <a:cubicBezTo>
                      <a:pt x="13811" y="468837"/>
                      <a:pt x="27622" y="464869"/>
                      <a:pt x="47625" y="457566"/>
                    </a:cubicBezTo>
                    <a:cubicBezTo>
                      <a:pt x="67628" y="450263"/>
                      <a:pt x="98743" y="441056"/>
                      <a:pt x="120015" y="428991"/>
                    </a:cubicBezTo>
                    <a:cubicBezTo>
                      <a:pt x="141288" y="416926"/>
                      <a:pt x="157163" y="403908"/>
                      <a:pt x="175260" y="385176"/>
                    </a:cubicBezTo>
                    <a:cubicBezTo>
                      <a:pt x="193358" y="366443"/>
                      <a:pt x="212408" y="340091"/>
                      <a:pt x="228600" y="316596"/>
                    </a:cubicBezTo>
                    <a:cubicBezTo>
                      <a:pt x="244792" y="293101"/>
                      <a:pt x="256858" y="270876"/>
                      <a:pt x="272415" y="244206"/>
                    </a:cubicBezTo>
                    <a:cubicBezTo>
                      <a:pt x="287972" y="217536"/>
                      <a:pt x="307975" y="181658"/>
                      <a:pt x="321945" y="156576"/>
                    </a:cubicBezTo>
                    <a:cubicBezTo>
                      <a:pt x="335915" y="131493"/>
                      <a:pt x="346075" y="110856"/>
                      <a:pt x="356235" y="93711"/>
                    </a:cubicBezTo>
                    <a:cubicBezTo>
                      <a:pt x="366395" y="76566"/>
                      <a:pt x="373380" y="66088"/>
                      <a:pt x="382905" y="53706"/>
                    </a:cubicBezTo>
                    <a:cubicBezTo>
                      <a:pt x="392430" y="41324"/>
                      <a:pt x="404813" y="27671"/>
                      <a:pt x="413385" y="19416"/>
                    </a:cubicBezTo>
                    <a:cubicBezTo>
                      <a:pt x="421957" y="11161"/>
                      <a:pt x="427990" y="7351"/>
                      <a:pt x="434340" y="4176"/>
                    </a:cubicBezTo>
                    <a:cubicBezTo>
                      <a:pt x="440690" y="1001"/>
                      <a:pt x="447992" y="1001"/>
                      <a:pt x="451485" y="366"/>
                    </a:cubicBezTo>
                    <a:cubicBezTo>
                      <a:pt x="454978" y="-269"/>
                      <a:pt x="451485" y="49"/>
                      <a:pt x="455295" y="366"/>
                    </a:cubicBezTo>
                    <a:cubicBezTo>
                      <a:pt x="459105" y="683"/>
                      <a:pt x="466725" y="-586"/>
                      <a:pt x="474345" y="2271"/>
                    </a:cubicBezTo>
                    <a:cubicBezTo>
                      <a:pt x="481965" y="5128"/>
                      <a:pt x="494030" y="13384"/>
                      <a:pt x="501015" y="17511"/>
                    </a:cubicBezTo>
                    <a:cubicBezTo>
                      <a:pt x="508000" y="21638"/>
                      <a:pt x="511810" y="22908"/>
                      <a:pt x="516255" y="27036"/>
                    </a:cubicBezTo>
                    <a:cubicBezTo>
                      <a:pt x="520700" y="31164"/>
                      <a:pt x="519430" y="30211"/>
                      <a:pt x="527685" y="42276"/>
                    </a:cubicBezTo>
                    <a:cubicBezTo>
                      <a:pt x="535940" y="54341"/>
                      <a:pt x="553085" y="78471"/>
                      <a:pt x="565785" y="99426"/>
                    </a:cubicBezTo>
                    <a:cubicBezTo>
                      <a:pt x="578485" y="120381"/>
                      <a:pt x="603885" y="168006"/>
                      <a:pt x="603885" y="168006"/>
                    </a:cubicBezTo>
                    <a:cubicBezTo>
                      <a:pt x="620078" y="197216"/>
                      <a:pt x="644208" y="242936"/>
                      <a:pt x="662940" y="274686"/>
                    </a:cubicBezTo>
                    <a:cubicBezTo>
                      <a:pt x="681672" y="306436"/>
                      <a:pt x="697547" y="335328"/>
                      <a:pt x="716280" y="358506"/>
                    </a:cubicBezTo>
                    <a:cubicBezTo>
                      <a:pt x="735013" y="381684"/>
                      <a:pt x="761048" y="401051"/>
                      <a:pt x="775335" y="413751"/>
                    </a:cubicBezTo>
                    <a:cubicBezTo>
                      <a:pt x="789623" y="426451"/>
                      <a:pt x="789305" y="428039"/>
                      <a:pt x="802005" y="434706"/>
                    </a:cubicBezTo>
                    <a:cubicBezTo>
                      <a:pt x="814705" y="441373"/>
                      <a:pt x="830263" y="448358"/>
                      <a:pt x="851535" y="453756"/>
                    </a:cubicBezTo>
                    <a:cubicBezTo>
                      <a:pt x="872808" y="459153"/>
                      <a:pt x="929640" y="467091"/>
                      <a:pt x="929640" y="467091"/>
                    </a:cubicBezTo>
                    <a:lnTo>
                      <a:pt x="929640" y="467091"/>
                    </a:lnTo>
                  </a:path>
                </a:pathLst>
              </a:custGeom>
              <a:noFill/>
              <a:ln w="2844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48" name="CustomShape 4"/>
              <p:cNvSpPr/>
              <p:nvPr/>
            </p:nvSpPr>
            <p:spPr>
              <a:xfrm>
                <a:off x="8196120" y="2181600"/>
                <a:ext cx="2190600" cy="5770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de-DE" sz="1800" spc="-1" strike="noStrike">
                    <a:solidFill>
                      <a:srgbClr val="ff0000"/>
                    </a:solidFill>
                    <a:latin typeface="Calibri"/>
                    <a:ea typeface="DejaVu Sans"/>
                  </a:rPr>
                  <a:t>Likelihood</a:t>
                </a:r>
                <a:br/>
                <a:r>
                  <a:rPr b="1" lang="de-DE" sz="1400" spc="-1" strike="noStrike">
                    <a:solidFill>
                      <a:srgbClr val="ff0000"/>
                    </a:solidFill>
                    <a:latin typeface="Calibri"/>
                    <a:ea typeface="DejaVu Sans"/>
                  </a:rPr>
                  <a:t>„Dieses Gesicht ist konkav“</a:t>
                </a:r>
                <a:endParaRPr b="0" lang="en-US" sz="1400" spc="-1" strike="noStrike">
                  <a:latin typeface="Arial"/>
                </a:endParaRPr>
              </a:p>
            </p:txBody>
          </p:sp>
          <p:sp>
            <p:nvSpPr>
              <p:cNvPr id="149" name="Line 5"/>
              <p:cNvSpPr/>
              <p:nvPr/>
            </p:nvSpPr>
            <p:spPr>
              <a:xfrm>
                <a:off x="9258120" y="2853000"/>
                <a:ext cx="3240" cy="828720"/>
              </a:xfrm>
              <a:prstGeom prst="line">
                <a:avLst/>
              </a:prstGeom>
              <a:ln w="12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50" name="Line 6"/>
              <p:cNvSpPr/>
              <p:nvPr/>
            </p:nvSpPr>
            <p:spPr>
              <a:xfrm flipH="1">
                <a:off x="8448840" y="3681720"/>
                <a:ext cx="1618920" cy="0"/>
              </a:xfrm>
              <a:prstGeom prst="line">
                <a:avLst/>
              </a:prstGeom>
              <a:ln w="12600">
                <a:solidFill>
                  <a:schemeClr val="tx1"/>
                </a:solidFill>
                <a:headEnd len="med" type="arrow" w="med"/>
                <a:tailEnd len="med" type="arrow" w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51" name="CustomShape 7"/>
              <p:cNvSpPr/>
              <p:nvPr/>
            </p:nvSpPr>
            <p:spPr>
              <a:xfrm>
                <a:off x="8692560" y="3729240"/>
                <a:ext cx="1152720" cy="3027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de-DE" sz="14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Stimulustiefe</a:t>
                </a:r>
                <a:endParaRPr b="0" lang="en-US" sz="1400" spc="-1" strike="noStrike">
                  <a:latin typeface="Arial"/>
                </a:endParaRPr>
              </a:p>
            </p:txBody>
          </p:sp>
          <p:sp>
            <p:nvSpPr>
              <p:cNvPr id="152" name="CustomShape 8"/>
              <p:cNvSpPr/>
              <p:nvPr/>
            </p:nvSpPr>
            <p:spPr>
              <a:xfrm>
                <a:off x="10045080" y="3511800"/>
                <a:ext cx="701640" cy="3027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de-DE" sz="14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konvex</a:t>
                </a:r>
                <a:endParaRPr b="0" lang="en-US" sz="1400" spc="-1" strike="noStrike">
                  <a:latin typeface="Arial"/>
                </a:endParaRPr>
              </a:p>
            </p:txBody>
          </p:sp>
          <p:sp>
            <p:nvSpPr>
              <p:cNvPr id="153" name="CustomShape 9"/>
              <p:cNvSpPr/>
              <p:nvPr/>
            </p:nvSpPr>
            <p:spPr>
              <a:xfrm>
                <a:off x="7737480" y="3511800"/>
                <a:ext cx="706320" cy="3027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de-DE" sz="14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konkav</a:t>
                </a:r>
                <a:endParaRPr b="0" lang="en-US" sz="1400" spc="-1" strike="noStrike">
                  <a:latin typeface="Arial"/>
                </a:endParaRPr>
              </a:p>
            </p:txBody>
          </p:sp>
          <p:sp>
            <p:nvSpPr>
              <p:cNvPr id="154" name="CustomShape 10"/>
              <p:cNvSpPr/>
              <p:nvPr/>
            </p:nvSpPr>
            <p:spPr>
              <a:xfrm>
                <a:off x="7746840" y="2182680"/>
                <a:ext cx="3008880" cy="1926360"/>
              </a:xfrm>
              <a:prstGeom prst="roundRect">
                <a:avLst>
                  <a:gd name="adj" fmla="val 16667"/>
                </a:avLst>
              </a:prstGeom>
              <a:noFill/>
              <a:ln w="28440">
                <a:solidFill>
                  <a:srgbClr val="ff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55" name="Group 11"/>
            <p:cNvGrpSpPr/>
            <p:nvPr/>
          </p:nvGrpSpPr>
          <p:grpSpPr>
            <a:xfrm>
              <a:off x="3927960" y="4200480"/>
              <a:ext cx="4623840" cy="2050560"/>
              <a:chOff x="3927960" y="4200480"/>
              <a:chExt cx="4623840" cy="2050560"/>
            </a:xfrm>
          </p:grpSpPr>
          <p:grpSp>
            <p:nvGrpSpPr>
              <p:cNvPr id="156" name="Group 12"/>
              <p:cNvGrpSpPr/>
              <p:nvPr/>
            </p:nvGrpSpPr>
            <p:grpSpPr>
              <a:xfrm>
                <a:off x="4723560" y="4289760"/>
                <a:ext cx="3009600" cy="1961280"/>
                <a:chOff x="4723560" y="4289760"/>
                <a:chExt cx="3009600" cy="1961280"/>
              </a:xfrm>
            </p:grpSpPr>
            <p:sp>
              <p:nvSpPr>
                <p:cNvPr id="157" name="CustomShape 13"/>
                <p:cNvSpPr/>
                <p:nvPr/>
              </p:nvSpPr>
              <p:spPr>
                <a:xfrm>
                  <a:off x="5470560" y="5654880"/>
                  <a:ext cx="1033920" cy="168840"/>
                </a:xfrm>
                <a:custGeom>
                  <a:avLst/>
                  <a:gdLst/>
                  <a:ahLst/>
                  <a:rect l="l" t="t" r="r" b="b"/>
                  <a:pathLst>
                    <a:path w="929640" h="472806">
                      <a:moveTo>
                        <a:pt x="0" y="472806"/>
                      </a:moveTo>
                      <a:cubicBezTo>
                        <a:pt x="13811" y="468837"/>
                        <a:pt x="27622" y="464869"/>
                        <a:pt x="47625" y="457566"/>
                      </a:cubicBezTo>
                      <a:cubicBezTo>
                        <a:pt x="67628" y="450263"/>
                        <a:pt x="98743" y="441056"/>
                        <a:pt x="120015" y="428991"/>
                      </a:cubicBezTo>
                      <a:cubicBezTo>
                        <a:pt x="141288" y="416926"/>
                        <a:pt x="157163" y="403908"/>
                        <a:pt x="175260" y="385176"/>
                      </a:cubicBezTo>
                      <a:cubicBezTo>
                        <a:pt x="193358" y="366443"/>
                        <a:pt x="212408" y="340091"/>
                        <a:pt x="228600" y="316596"/>
                      </a:cubicBezTo>
                      <a:cubicBezTo>
                        <a:pt x="244792" y="293101"/>
                        <a:pt x="256858" y="270876"/>
                        <a:pt x="272415" y="244206"/>
                      </a:cubicBezTo>
                      <a:cubicBezTo>
                        <a:pt x="287972" y="217536"/>
                        <a:pt x="307975" y="181658"/>
                        <a:pt x="321945" y="156576"/>
                      </a:cubicBezTo>
                      <a:cubicBezTo>
                        <a:pt x="335915" y="131493"/>
                        <a:pt x="346075" y="110856"/>
                        <a:pt x="356235" y="93711"/>
                      </a:cubicBezTo>
                      <a:cubicBezTo>
                        <a:pt x="366395" y="76566"/>
                        <a:pt x="373380" y="66088"/>
                        <a:pt x="382905" y="53706"/>
                      </a:cubicBezTo>
                      <a:cubicBezTo>
                        <a:pt x="392430" y="41324"/>
                        <a:pt x="404813" y="27671"/>
                        <a:pt x="413385" y="19416"/>
                      </a:cubicBezTo>
                      <a:cubicBezTo>
                        <a:pt x="421957" y="11161"/>
                        <a:pt x="427990" y="7351"/>
                        <a:pt x="434340" y="4176"/>
                      </a:cubicBezTo>
                      <a:cubicBezTo>
                        <a:pt x="440690" y="1001"/>
                        <a:pt x="447992" y="1001"/>
                        <a:pt x="451485" y="366"/>
                      </a:cubicBezTo>
                      <a:cubicBezTo>
                        <a:pt x="454978" y="-269"/>
                        <a:pt x="451485" y="49"/>
                        <a:pt x="455295" y="366"/>
                      </a:cubicBezTo>
                      <a:cubicBezTo>
                        <a:pt x="459105" y="683"/>
                        <a:pt x="466725" y="-586"/>
                        <a:pt x="474345" y="2271"/>
                      </a:cubicBezTo>
                      <a:cubicBezTo>
                        <a:pt x="481965" y="5128"/>
                        <a:pt x="494030" y="13384"/>
                        <a:pt x="501015" y="17511"/>
                      </a:cubicBezTo>
                      <a:cubicBezTo>
                        <a:pt x="508000" y="21638"/>
                        <a:pt x="511810" y="22908"/>
                        <a:pt x="516255" y="27036"/>
                      </a:cubicBezTo>
                      <a:cubicBezTo>
                        <a:pt x="520700" y="31164"/>
                        <a:pt x="519430" y="30211"/>
                        <a:pt x="527685" y="42276"/>
                      </a:cubicBezTo>
                      <a:cubicBezTo>
                        <a:pt x="535940" y="54341"/>
                        <a:pt x="553085" y="78471"/>
                        <a:pt x="565785" y="99426"/>
                      </a:cubicBezTo>
                      <a:cubicBezTo>
                        <a:pt x="578485" y="120381"/>
                        <a:pt x="603885" y="168006"/>
                        <a:pt x="603885" y="168006"/>
                      </a:cubicBezTo>
                      <a:cubicBezTo>
                        <a:pt x="620078" y="197216"/>
                        <a:pt x="644208" y="242936"/>
                        <a:pt x="662940" y="274686"/>
                      </a:cubicBezTo>
                      <a:cubicBezTo>
                        <a:pt x="681672" y="306436"/>
                        <a:pt x="697547" y="335328"/>
                        <a:pt x="716280" y="358506"/>
                      </a:cubicBezTo>
                      <a:cubicBezTo>
                        <a:pt x="735013" y="381684"/>
                        <a:pt x="761048" y="401051"/>
                        <a:pt x="775335" y="413751"/>
                      </a:cubicBezTo>
                      <a:cubicBezTo>
                        <a:pt x="789623" y="426451"/>
                        <a:pt x="789305" y="428039"/>
                        <a:pt x="802005" y="434706"/>
                      </a:cubicBezTo>
                      <a:cubicBezTo>
                        <a:pt x="814705" y="441373"/>
                        <a:pt x="830263" y="448358"/>
                        <a:pt x="851535" y="453756"/>
                      </a:cubicBezTo>
                      <a:cubicBezTo>
                        <a:pt x="872808" y="459153"/>
                        <a:pt x="929640" y="467091"/>
                        <a:pt x="929640" y="467091"/>
                      </a:cubicBezTo>
                      <a:lnTo>
                        <a:pt x="929640" y="467091"/>
                      </a:lnTo>
                    </a:path>
                  </a:pathLst>
                </a:custGeom>
                <a:noFill/>
                <a:ln w="1908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158" name="CustomShape 14"/>
                <p:cNvSpPr/>
                <p:nvPr/>
              </p:nvSpPr>
              <p:spPr>
                <a:xfrm>
                  <a:off x="5110200" y="4289760"/>
                  <a:ext cx="2288160" cy="5770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de-DE" sz="1800" spc="-1" strike="noStrike">
                      <a:solidFill>
                        <a:srgbClr val="7030a0"/>
                      </a:solidFill>
                      <a:latin typeface="Calibri"/>
                      <a:ea typeface="DejaVu Sans"/>
                    </a:rPr>
                    <a:t>Posterior</a:t>
                  </a:r>
                  <a:br/>
                  <a:r>
                    <a:rPr b="1" lang="de-DE" sz="1400" spc="-1" strike="noStrike">
                      <a:solidFill>
                        <a:srgbClr val="7030a0"/>
                      </a:solidFill>
                      <a:latin typeface="Calibri"/>
                      <a:ea typeface="DejaVu Sans"/>
                    </a:rPr>
                    <a:t>„Es ist ein konvexes Gesicht“</a:t>
                  </a:r>
                  <a:endParaRPr b="0" lang="en-US" sz="1400" spc="-1" strike="noStrike">
                    <a:latin typeface="Arial"/>
                  </a:endParaRPr>
                </a:p>
              </p:txBody>
            </p:sp>
            <p:sp>
              <p:nvSpPr>
                <p:cNvPr id="159" name="Line 15"/>
                <p:cNvSpPr/>
                <p:nvPr/>
              </p:nvSpPr>
              <p:spPr>
                <a:xfrm>
                  <a:off x="6243480" y="4997160"/>
                  <a:ext cx="3240" cy="827280"/>
                </a:xfrm>
                <a:prstGeom prst="line">
                  <a:avLst/>
                </a:prstGeom>
                <a:ln w="126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160" name="Line 16"/>
                <p:cNvSpPr/>
                <p:nvPr/>
              </p:nvSpPr>
              <p:spPr>
                <a:xfrm flipH="1">
                  <a:off x="5433840" y="5824440"/>
                  <a:ext cx="1619280" cy="0"/>
                </a:xfrm>
                <a:prstGeom prst="line">
                  <a:avLst/>
                </a:prstGeom>
                <a:ln w="12600">
                  <a:solidFill>
                    <a:schemeClr val="tx1"/>
                  </a:solidFill>
                  <a:headEnd len="med" type="arrow" w="med"/>
                  <a:tailEnd len="med" type="arrow" w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161" name="CustomShape 17"/>
                <p:cNvSpPr/>
                <p:nvPr/>
              </p:nvSpPr>
              <p:spPr>
                <a:xfrm>
                  <a:off x="5678640" y="5872320"/>
                  <a:ext cx="1152720" cy="30276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de-DE" sz="14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Stimulustiefe</a:t>
                  </a:r>
                  <a:endParaRPr b="0" lang="en-US" sz="1400" spc="-1" strike="noStrike">
                    <a:latin typeface="Arial"/>
                  </a:endParaRPr>
                </a:p>
              </p:txBody>
            </p:sp>
            <p:sp>
              <p:nvSpPr>
                <p:cNvPr id="162" name="CustomShape 18"/>
                <p:cNvSpPr/>
                <p:nvPr/>
              </p:nvSpPr>
              <p:spPr>
                <a:xfrm>
                  <a:off x="7030440" y="5655240"/>
                  <a:ext cx="701640" cy="30276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de-DE" sz="14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konvex</a:t>
                  </a:r>
                  <a:endParaRPr b="0" lang="en-US" sz="1400" spc="-1" strike="noStrike">
                    <a:latin typeface="Arial"/>
                  </a:endParaRPr>
                </a:p>
              </p:txBody>
            </p:sp>
            <p:sp>
              <p:nvSpPr>
                <p:cNvPr id="163" name="CustomShape 19"/>
                <p:cNvSpPr/>
                <p:nvPr/>
              </p:nvSpPr>
              <p:spPr>
                <a:xfrm>
                  <a:off x="4723560" y="5655240"/>
                  <a:ext cx="706320" cy="30276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de-DE" sz="14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konkav</a:t>
                  </a:r>
                  <a:endParaRPr b="0" lang="en-US" sz="1400" spc="-1" strike="noStrike">
                    <a:latin typeface="Arial"/>
                  </a:endParaRPr>
                </a:p>
              </p:txBody>
            </p:sp>
            <p:sp>
              <p:nvSpPr>
                <p:cNvPr id="164" name="CustomShape 20"/>
                <p:cNvSpPr/>
                <p:nvPr/>
              </p:nvSpPr>
              <p:spPr>
                <a:xfrm>
                  <a:off x="6485040" y="5083560"/>
                  <a:ext cx="473760" cy="716400"/>
                </a:xfrm>
                <a:custGeom>
                  <a:avLst/>
                  <a:gdLst/>
                  <a:ahLst/>
                  <a:rect l="l" t="t" r="r" b="b"/>
                  <a:pathLst>
                    <a:path w="929640" h="472806">
                      <a:moveTo>
                        <a:pt x="0" y="472806"/>
                      </a:moveTo>
                      <a:cubicBezTo>
                        <a:pt x="13811" y="468837"/>
                        <a:pt x="27622" y="464869"/>
                        <a:pt x="47625" y="457566"/>
                      </a:cubicBezTo>
                      <a:cubicBezTo>
                        <a:pt x="67628" y="450263"/>
                        <a:pt x="98743" y="441056"/>
                        <a:pt x="120015" y="428991"/>
                      </a:cubicBezTo>
                      <a:cubicBezTo>
                        <a:pt x="141288" y="416926"/>
                        <a:pt x="157163" y="403908"/>
                        <a:pt x="175260" y="385176"/>
                      </a:cubicBezTo>
                      <a:cubicBezTo>
                        <a:pt x="193358" y="366443"/>
                        <a:pt x="212408" y="340091"/>
                        <a:pt x="228600" y="316596"/>
                      </a:cubicBezTo>
                      <a:cubicBezTo>
                        <a:pt x="244792" y="293101"/>
                        <a:pt x="256858" y="270876"/>
                        <a:pt x="272415" y="244206"/>
                      </a:cubicBezTo>
                      <a:cubicBezTo>
                        <a:pt x="287972" y="217536"/>
                        <a:pt x="307975" y="181658"/>
                        <a:pt x="321945" y="156576"/>
                      </a:cubicBezTo>
                      <a:cubicBezTo>
                        <a:pt x="335915" y="131493"/>
                        <a:pt x="346075" y="110856"/>
                        <a:pt x="356235" y="93711"/>
                      </a:cubicBezTo>
                      <a:cubicBezTo>
                        <a:pt x="366395" y="76566"/>
                        <a:pt x="373380" y="66088"/>
                        <a:pt x="382905" y="53706"/>
                      </a:cubicBezTo>
                      <a:cubicBezTo>
                        <a:pt x="392430" y="41324"/>
                        <a:pt x="404813" y="27671"/>
                        <a:pt x="413385" y="19416"/>
                      </a:cubicBezTo>
                      <a:cubicBezTo>
                        <a:pt x="421957" y="11161"/>
                        <a:pt x="427990" y="7351"/>
                        <a:pt x="434340" y="4176"/>
                      </a:cubicBezTo>
                      <a:cubicBezTo>
                        <a:pt x="440690" y="1001"/>
                        <a:pt x="447992" y="1001"/>
                        <a:pt x="451485" y="366"/>
                      </a:cubicBezTo>
                      <a:cubicBezTo>
                        <a:pt x="454978" y="-269"/>
                        <a:pt x="451485" y="49"/>
                        <a:pt x="455295" y="366"/>
                      </a:cubicBezTo>
                      <a:cubicBezTo>
                        <a:pt x="459105" y="683"/>
                        <a:pt x="466725" y="-586"/>
                        <a:pt x="474345" y="2271"/>
                      </a:cubicBezTo>
                      <a:cubicBezTo>
                        <a:pt x="481965" y="5128"/>
                        <a:pt x="494030" y="13384"/>
                        <a:pt x="501015" y="17511"/>
                      </a:cubicBezTo>
                      <a:cubicBezTo>
                        <a:pt x="508000" y="21638"/>
                        <a:pt x="511810" y="22908"/>
                        <a:pt x="516255" y="27036"/>
                      </a:cubicBezTo>
                      <a:cubicBezTo>
                        <a:pt x="520700" y="31164"/>
                        <a:pt x="519430" y="30211"/>
                        <a:pt x="527685" y="42276"/>
                      </a:cubicBezTo>
                      <a:cubicBezTo>
                        <a:pt x="535940" y="54341"/>
                        <a:pt x="553085" y="78471"/>
                        <a:pt x="565785" y="99426"/>
                      </a:cubicBezTo>
                      <a:cubicBezTo>
                        <a:pt x="578485" y="120381"/>
                        <a:pt x="603885" y="168006"/>
                        <a:pt x="603885" y="168006"/>
                      </a:cubicBezTo>
                      <a:cubicBezTo>
                        <a:pt x="620078" y="197216"/>
                        <a:pt x="644208" y="242936"/>
                        <a:pt x="662940" y="274686"/>
                      </a:cubicBezTo>
                      <a:cubicBezTo>
                        <a:pt x="681672" y="306436"/>
                        <a:pt x="697547" y="335328"/>
                        <a:pt x="716280" y="358506"/>
                      </a:cubicBezTo>
                      <a:cubicBezTo>
                        <a:pt x="735013" y="381684"/>
                        <a:pt x="761048" y="401051"/>
                        <a:pt x="775335" y="413751"/>
                      </a:cubicBezTo>
                      <a:cubicBezTo>
                        <a:pt x="789623" y="426451"/>
                        <a:pt x="789305" y="428039"/>
                        <a:pt x="802005" y="434706"/>
                      </a:cubicBezTo>
                      <a:cubicBezTo>
                        <a:pt x="814705" y="441373"/>
                        <a:pt x="830263" y="448358"/>
                        <a:pt x="851535" y="453756"/>
                      </a:cubicBezTo>
                      <a:cubicBezTo>
                        <a:pt x="872808" y="459153"/>
                        <a:pt x="929640" y="467091"/>
                        <a:pt x="929640" y="467091"/>
                      </a:cubicBezTo>
                      <a:lnTo>
                        <a:pt x="929640" y="467091"/>
                      </a:lnTo>
                    </a:path>
                  </a:pathLst>
                </a:custGeom>
                <a:noFill/>
                <a:ln w="19080">
                  <a:solidFill>
                    <a:srgbClr val="006666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165" name="CustomShape 21"/>
                <p:cNvSpPr/>
                <p:nvPr/>
              </p:nvSpPr>
              <p:spPr>
                <a:xfrm>
                  <a:off x="6399360" y="4977360"/>
                  <a:ext cx="288000" cy="848160"/>
                </a:xfrm>
                <a:custGeom>
                  <a:avLst/>
                  <a:gdLst/>
                  <a:ahLst/>
                  <a:rect l="l" t="t" r="r" b="b"/>
                  <a:pathLst>
                    <a:path w="929640" h="472806">
                      <a:moveTo>
                        <a:pt x="0" y="472806"/>
                      </a:moveTo>
                      <a:cubicBezTo>
                        <a:pt x="13811" y="468837"/>
                        <a:pt x="27622" y="464869"/>
                        <a:pt x="47625" y="457566"/>
                      </a:cubicBezTo>
                      <a:cubicBezTo>
                        <a:pt x="67628" y="450263"/>
                        <a:pt x="98743" y="441056"/>
                        <a:pt x="120015" y="428991"/>
                      </a:cubicBezTo>
                      <a:cubicBezTo>
                        <a:pt x="141288" y="416926"/>
                        <a:pt x="157163" y="403908"/>
                        <a:pt x="175260" y="385176"/>
                      </a:cubicBezTo>
                      <a:cubicBezTo>
                        <a:pt x="193358" y="366443"/>
                        <a:pt x="212408" y="340091"/>
                        <a:pt x="228600" y="316596"/>
                      </a:cubicBezTo>
                      <a:cubicBezTo>
                        <a:pt x="244792" y="293101"/>
                        <a:pt x="256858" y="270876"/>
                        <a:pt x="272415" y="244206"/>
                      </a:cubicBezTo>
                      <a:cubicBezTo>
                        <a:pt x="287972" y="217536"/>
                        <a:pt x="307975" y="181658"/>
                        <a:pt x="321945" y="156576"/>
                      </a:cubicBezTo>
                      <a:cubicBezTo>
                        <a:pt x="335915" y="131493"/>
                        <a:pt x="346075" y="110856"/>
                        <a:pt x="356235" y="93711"/>
                      </a:cubicBezTo>
                      <a:cubicBezTo>
                        <a:pt x="366395" y="76566"/>
                        <a:pt x="373380" y="66088"/>
                        <a:pt x="382905" y="53706"/>
                      </a:cubicBezTo>
                      <a:cubicBezTo>
                        <a:pt x="392430" y="41324"/>
                        <a:pt x="404813" y="27671"/>
                        <a:pt x="413385" y="19416"/>
                      </a:cubicBezTo>
                      <a:cubicBezTo>
                        <a:pt x="421957" y="11161"/>
                        <a:pt x="427990" y="7351"/>
                        <a:pt x="434340" y="4176"/>
                      </a:cubicBezTo>
                      <a:cubicBezTo>
                        <a:pt x="440690" y="1001"/>
                        <a:pt x="447992" y="1001"/>
                        <a:pt x="451485" y="366"/>
                      </a:cubicBezTo>
                      <a:cubicBezTo>
                        <a:pt x="454978" y="-269"/>
                        <a:pt x="451485" y="49"/>
                        <a:pt x="455295" y="366"/>
                      </a:cubicBezTo>
                      <a:cubicBezTo>
                        <a:pt x="459105" y="683"/>
                        <a:pt x="466725" y="-586"/>
                        <a:pt x="474345" y="2271"/>
                      </a:cubicBezTo>
                      <a:cubicBezTo>
                        <a:pt x="481965" y="5128"/>
                        <a:pt x="494030" y="13384"/>
                        <a:pt x="501015" y="17511"/>
                      </a:cubicBezTo>
                      <a:cubicBezTo>
                        <a:pt x="508000" y="21638"/>
                        <a:pt x="511810" y="22908"/>
                        <a:pt x="516255" y="27036"/>
                      </a:cubicBezTo>
                      <a:cubicBezTo>
                        <a:pt x="520700" y="31164"/>
                        <a:pt x="519430" y="30211"/>
                        <a:pt x="527685" y="42276"/>
                      </a:cubicBezTo>
                      <a:cubicBezTo>
                        <a:pt x="535940" y="54341"/>
                        <a:pt x="553085" y="78471"/>
                        <a:pt x="565785" y="99426"/>
                      </a:cubicBezTo>
                      <a:cubicBezTo>
                        <a:pt x="578485" y="120381"/>
                        <a:pt x="603885" y="168006"/>
                        <a:pt x="603885" y="168006"/>
                      </a:cubicBezTo>
                      <a:cubicBezTo>
                        <a:pt x="620078" y="197216"/>
                        <a:pt x="644208" y="242936"/>
                        <a:pt x="662940" y="274686"/>
                      </a:cubicBezTo>
                      <a:cubicBezTo>
                        <a:pt x="681672" y="306436"/>
                        <a:pt x="697547" y="335328"/>
                        <a:pt x="716280" y="358506"/>
                      </a:cubicBezTo>
                      <a:cubicBezTo>
                        <a:pt x="735013" y="381684"/>
                        <a:pt x="761048" y="401051"/>
                        <a:pt x="775335" y="413751"/>
                      </a:cubicBezTo>
                      <a:cubicBezTo>
                        <a:pt x="789623" y="426451"/>
                        <a:pt x="789305" y="428039"/>
                        <a:pt x="802005" y="434706"/>
                      </a:cubicBezTo>
                      <a:cubicBezTo>
                        <a:pt x="814705" y="441373"/>
                        <a:pt x="830263" y="448358"/>
                        <a:pt x="851535" y="453756"/>
                      </a:cubicBezTo>
                      <a:cubicBezTo>
                        <a:pt x="872808" y="459153"/>
                        <a:pt x="929640" y="467091"/>
                        <a:pt x="929640" y="467091"/>
                      </a:cubicBezTo>
                      <a:lnTo>
                        <a:pt x="929640" y="467091"/>
                      </a:lnTo>
                    </a:path>
                  </a:pathLst>
                </a:custGeom>
                <a:noFill/>
                <a:ln w="2844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166" name="CustomShape 22"/>
                <p:cNvSpPr/>
                <p:nvPr/>
              </p:nvSpPr>
              <p:spPr>
                <a:xfrm>
                  <a:off x="4725360" y="4325760"/>
                  <a:ext cx="3007800" cy="1925280"/>
                </a:xfrm>
                <a:prstGeom prst="roundRect">
                  <a:avLst>
                    <a:gd name="adj" fmla="val 16667"/>
                  </a:avLst>
                </a:prstGeom>
                <a:noFill/>
                <a:ln w="28440">
                  <a:solidFill>
                    <a:srgbClr val="7030a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167" name="CustomShape 23"/>
              <p:cNvSpPr/>
              <p:nvPr/>
            </p:nvSpPr>
            <p:spPr>
              <a:xfrm rot="18920400">
                <a:off x="4041360" y="4320000"/>
                <a:ext cx="483120" cy="52128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chemeClr val="bg1">
                  <a:lumMod val="85000"/>
                </a:schemeClr>
              </a:solidFill>
              <a:ln w="9360">
                <a:solidFill>
                  <a:schemeClr val="tx1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8" name="CustomShape 24"/>
              <p:cNvSpPr/>
              <p:nvPr/>
            </p:nvSpPr>
            <p:spPr>
              <a:xfrm rot="2568000">
                <a:off x="7944120" y="4290480"/>
                <a:ext cx="483120" cy="55476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chemeClr val="bg1">
                  <a:lumMod val="85000"/>
                </a:schemeClr>
              </a:solidFill>
              <a:ln w="9360">
                <a:solidFill>
                  <a:schemeClr val="tx1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69" name="Group 25"/>
            <p:cNvGrpSpPr/>
            <p:nvPr/>
          </p:nvGrpSpPr>
          <p:grpSpPr>
            <a:xfrm>
              <a:off x="1752480" y="2183040"/>
              <a:ext cx="3010680" cy="1926000"/>
              <a:chOff x="1752480" y="2183040"/>
              <a:chExt cx="3010680" cy="1926000"/>
            </a:xfrm>
          </p:grpSpPr>
          <p:grpSp>
            <p:nvGrpSpPr>
              <p:cNvPr id="170" name="Group 26"/>
              <p:cNvGrpSpPr/>
              <p:nvPr/>
            </p:nvGrpSpPr>
            <p:grpSpPr>
              <a:xfrm>
                <a:off x="1752480" y="2183040"/>
                <a:ext cx="3010680" cy="1926000"/>
                <a:chOff x="1752480" y="2183040"/>
                <a:chExt cx="3010680" cy="1926000"/>
              </a:xfrm>
            </p:grpSpPr>
            <p:sp>
              <p:nvSpPr>
                <p:cNvPr id="171" name="CustomShape 27"/>
                <p:cNvSpPr/>
                <p:nvPr/>
              </p:nvSpPr>
              <p:spPr>
                <a:xfrm>
                  <a:off x="3492720" y="2911680"/>
                  <a:ext cx="444960" cy="768960"/>
                </a:xfrm>
                <a:custGeom>
                  <a:avLst/>
                  <a:gdLst/>
                  <a:ahLst/>
                  <a:rect l="l" t="t" r="r" b="b"/>
                  <a:pathLst>
                    <a:path w="929640" h="472806">
                      <a:moveTo>
                        <a:pt x="0" y="472806"/>
                      </a:moveTo>
                      <a:cubicBezTo>
                        <a:pt x="13811" y="468837"/>
                        <a:pt x="27622" y="464869"/>
                        <a:pt x="47625" y="457566"/>
                      </a:cubicBezTo>
                      <a:cubicBezTo>
                        <a:pt x="67628" y="450263"/>
                        <a:pt x="98743" y="441056"/>
                        <a:pt x="120015" y="428991"/>
                      </a:cubicBezTo>
                      <a:cubicBezTo>
                        <a:pt x="141288" y="416926"/>
                        <a:pt x="157163" y="403908"/>
                        <a:pt x="175260" y="385176"/>
                      </a:cubicBezTo>
                      <a:cubicBezTo>
                        <a:pt x="193358" y="366443"/>
                        <a:pt x="212408" y="340091"/>
                        <a:pt x="228600" y="316596"/>
                      </a:cubicBezTo>
                      <a:cubicBezTo>
                        <a:pt x="244792" y="293101"/>
                        <a:pt x="256858" y="270876"/>
                        <a:pt x="272415" y="244206"/>
                      </a:cubicBezTo>
                      <a:cubicBezTo>
                        <a:pt x="287972" y="217536"/>
                        <a:pt x="307975" y="181658"/>
                        <a:pt x="321945" y="156576"/>
                      </a:cubicBezTo>
                      <a:cubicBezTo>
                        <a:pt x="335915" y="131493"/>
                        <a:pt x="346075" y="110856"/>
                        <a:pt x="356235" y="93711"/>
                      </a:cubicBezTo>
                      <a:cubicBezTo>
                        <a:pt x="366395" y="76566"/>
                        <a:pt x="373380" y="66088"/>
                        <a:pt x="382905" y="53706"/>
                      </a:cubicBezTo>
                      <a:cubicBezTo>
                        <a:pt x="392430" y="41324"/>
                        <a:pt x="404813" y="27671"/>
                        <a:pt x="413385" y="19416"/>
                      </a:cubicBezTo>
                      <a:cubicBezTo>
                        <a:pt x="421957" y="11161"/>
                        <a:pt x="427990" y="7351"/>
                        <a:pt x="434340" y="4176"/>
                      </a:cubicBezTo>
                      <a:cubicBezTo>
                        <a:pt x="440690" y="1001"/>
                        <a:pt x="447992" y="1001"/>
                        <a:pt x="451485" y="366"/>
                      </a:cubicBezTo>
                      <a:cubicBezTo>
                        <a:pt x="454978" y="-269"/>
                        <a:pt x="451485" y="49"/>
                        <a:pt x="455295" y="366"/>
                      </a:cubicBezTo>
                      <a:cubicBezTo>
                        <a:pt x="459105" y="683"/>
                        <a:pt x="466725" y="-586"/>
                        <a:pt x="474345" y="2271"/>
                      </a:cubicBezTo>
                      <a:cubicBezTo>
                        <a:pt x="481965" y="5128"/>
                        <a:pt x="494030" y="13384"/>
                        <a:pt x="501015" y="17511"/>
                      </a:cubicBezTo>
                      <a:cubicBezTo>
                        <a:pt x="508000" y="21638"/>
                        <a:pt x="511810" y="22908"/>
                        <a:pt x="516255" y="27036"/>
                      </a:cubicBezTo>
                      <a:cubicBezTo>
                        <a:pt x="520700" y="31164"/>
                        <a:pt x="519430" y="30211"/>
                        <a:pt x="527685" y="42276"/>
                      </a:cubicBezTo>
                      <a:cubicBezTo>
                        <a:pt x="535940" y="54341"/>
                        <a:pt x="553085" y="78471"/>
                        <a:pt x="565785" y="99426"/>
                      </a:cubicBezTo>
                      <a:cubicBezTo>
                        <a:pt x="578485" y="120381"/>
                        <a:pt x="603885" y="168006"/>
                        <a:pt x="603885" y="168006"/>
                      </a:cubicBezTo>
                      <a:cubicBezTo>
                        <a:pt x="620078" y="197216"/>
                        <a:pt x="644208" y="242936"/>
                        <a:pt x="662940" y="274686"/>
                      </a:cubicBezTo>
                      <a:cubicBezTo>
                        <a:pt x="681672" y="306436"/>
                        <a:pt x="697547" y="335328"/>
                        <a:pt x="716280" y="358506"/>
                      </a:cubicBezTo>
                      <a:cubicBezTo>
                        <a:pt x="735013" y="381684"/>
                        <a:pt x="761048" y="401051"/>
                        <a:pt x="775335" y="413751"/>
                      </a:cubicBezTo>
                      <a:cubicBezTo>
                        <a:pt x="789623" y="426451"/>
                        <a:pt x="789305" y="428039"/>
                        <a:pt x="802005" y="434706"/>
                      </a:cubicBezTo>
                      <a:cubicBezTo>
                        <a:pt x="814705" y="441373"/>
                        <a:pt x="830263" y="448358"/>
                        <a:pt x="851535" y="453756"/>
                      </a:cubicBezTo>
                      <a:cubicBezTo>
                        <a:pt x="872808" y="459153"/>
                        <a:pt x="929640" y="467091"/>
                        <a:pt x="929640" y="467091"/>
                      </a:cubicBezTo>
                      <a:lnTo>
                        <a:pt x="929640" y="467091"/>
                      </a:lnTo>
                    </a:path>
                  </a:pathLst>
                </a:custGeom>
                <a:noFill/>
                <a:ln w="2844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172" name="CustomShape 28"/>
                <p:cNvSpPr/>
                <p:nvPr/>
              </p:nvSpPr>
              <p:spPr>
                <a:xfrm>
                  <a:off x="2333520" y="2183040"/>
                  <a:ext cx="1945080" cy="5770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de-DE" sz="1800" spc="-1" strike="noStrike">
                      <a:solidFill>
                        <a:srgbClr val="006666"/>
                      </a:solidFill>
                      <a:latin typeface="Calibri"/>
                      <a:ea typeface="DejaVu Sans"/>
                    </a:rPr>
                    <a:t>Prior</a:t>
                  </a:r>
                  <a:br/>
                  <a:r>
                    <a:rPr b="1" lang="de-DE" sz="1400" spc="-1" strike="noStrike">
                      <a:solidFill>
                        <a:srgbClr val="006666"/>
                      </a:solidFill>
                      <a:latin typeface="Calibri"/>
                      <a:ea typeface="DejaVu Sans"/>
                    </a:rPr>
                    <a:t>„Gesichter sind konvex“</a:t>
                  </a:r>
                  <a:endParaRPr b="0" lang="en-US" sz="1400" spc="-1" strike="noStrike">
                    <a:latin typeface="Arial"/>
                  </a:endParaRPr>
                </a:p>
              </p:txBody>
            </p:sp>
            <p:sp>
              <p:nvSpPr>
                <p:cNvPr id="173" name="Line 29"/>
                <p:cNvSpPr/>
                <p:nvPr/>
              </p:nvSpPr>
              <p:spPr>
                <a:xfrm>
                  <a:off x="3273120" y="2854440"/>
                  <a:ext cx="3240" cy="827280"/>
                </a:xfrm>
                <a:prstGeom prst="line">
                  <a:avLst/>
                </a:prstGeom>
                <a:ln w="126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174" name="Line 30"/>
                <p:cNvSpPr/>
                <p:nvPr/>
              </p:nvSpPr>
              <p:spPr>
                <a:xfrm flipH="1">
                  <a:off x="2463840" y="3681720"/>
                  <a:ext cx="1619280" cy="0"/>
                </a:xfrm>
                <a:prstGeom prst="line">
                  <a:avLst/>
                </a:prstGeom>
                <a:ln w="12600">
                  <a:solidFill>
                    <a:schemeClr val="tx1"/>
                  </a:solidFill>
                  <a:headEnd len="med" type="arrow" w="med"/>
                  <a:tailEnd len="med" type="arrow" w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175" name="CustomShape 31"/>
                <p:cNvSpPr/>
                <p:nvPr/>
              </p:nvSpPr>
              <p:spPr>
                <a:xfrm>
                  <a:off x="4060080" y="3513240"/>
                  <a:ext cx="701640" cy="30276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de-DE" sz="14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konvex</a:t>
                  </a:r>
                  <a:endParaRPr b="0" lang="en-US" sz="1400" spc="-1" strike="noStrike">
                    <a:latin typeface="Arial"/>
                  </a:endParaRPr>
                </a:p>
              </p:txBody>
            </p:sp>
            <p:sp>
              <p:nvSpPr>
                <p:cNvPr id="176" name="CustomShape 32"/>
                <p:cNvSpPr/>
                <p:nvPr/>
              </p:nvSpPr>
              <p:spPr>
                <a:xfrm>
                  <a:off x="1752480" y="3513240"/>
                  <a:ext cx="706320" cy="30276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de-DE" sz="14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konkav</a:t>
                  </a:r>
                  <a:endParaRPr b="0" lang="en-US" sz="1400" spc="-1" strike="noStrike">
                    <a:latin typeface="Arial"/>
                  </a:endParaRPr>
                </a:p>
              </p:txBody>
            </p:sp>
            <p:sp>
              <p:nvSpPr>
                <p:cNvPr id="177" name="CustomShape 33"/>
                <p:cNvSpPr/>
                <p:nvPr/>
              </p:nvSpPr>
              <p:spPr>
                <a:xfrm>
                  <a:off x="1754280" y="2183040"/>
                  <a:ext cx="3008880" cy="1926000"/>
                </a:xfrm>
                <a:prstGeom prst="roundRect">
                  <a:avLst>
                    <a:gd name="adj" fmla="val 16667"/>
                  </a:avLst>
                </a:prstGeom>
                <a:noFill/>
                <a:ln w="28440">
                  <a:solidFill>
                    <a:srgbClr val="306f74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178" name="CustomShape 34"/>
              <p:cNvSpPr/>
              <p:nvPr/>
            </p:nvSpPr>
            <p:spPr>
              <a:xfrm>
                <a:off x="2701800" y="3728880"/>
                <a:ext cx="1152720" cy="3027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de-DE" sz="14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Stimulustiefe</a:t>
                </a:r>
                <a:endParaRPr b="0" lang="en-US" sz="1400" spc="-1" strike="noStrike">
                  <a:latin typeface="Arial"/>
                </a:endParaRPr>
              </a:p>
            </p:txBody>
          </p:sp>
        </p:grpSp>
      </p:grpSp>
      <p:sp>
        <p:nvSpPr>
          <p:cNvPr id="179" name="CustomShape 35"/>
          <p:cNvSpPr/>
          <p:nvPr/>
        </p:nvSpPr>
        <p:spPr>
          <a:xfrm>
            <a:off x="479880" y="355680"/>
            <a:ext cx="6981840" cy="95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ts val="3399"/>
              </a:lnSpc>
            </a:pPr>
            <a:r>
              <a:rPr b="1" lang="en-US" sz="3000" spc="-1" strike="noStrike">
                <a:solidFill>
                  <a:srgbClr val="70acc0"/>
                </a:solidFill>
                <a:latin typeface="Calibri"/>
                <a:ea typeface="DejaVu Sans"/>
              </a:rPr>
              <a:t>Predictive Coding und Psychose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180" name="Grafik 206" descr=""/>
          <p:cNvPicPr/>
          <p:nvPr/>
        </p:nvPicPr>
        <p:blipFill>
          <a:blip r:embed="rId1"/>
          <a:stretch/>
        </p:blipFill>
        <p:spPr>
          <a:xfrm>
            <a:off x="5223960" y="2182320"/>
            <a:ext cx="2024640" cy="1518480"/>
          </a:xfrm>
          <a:prstGeom prst="rect">
            <a:avLst/>
          </a:prstGeom>
          <a:ln>
            <a:noFill/>
          </a:ln>
        </p:spPr>
      </p:pic>
      <p:sp>
        <p:nvSpPr>
          <p:cNvPr id="181" name="CustomShape 36"/>
          <p:cNvSpPr/>
          <p:nvPr/>
        </p:nvSpPr>
        <p:spPr>
          <a:xfrm>
            <a:off x="3367440" y="6472080"/>
            <a:ext cx="8734320" cy="36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en-GB" sz="1800" spc="-1" strike="noStrike">
                <a:latin typeface="Calibri"/>
              </a:rPr>
              <a:t>Adams et al. (2014),</a:t>
            </a:r>
            <a:r>
              <a:rPr b="1" i="1" lang="en-GB" sz="1800" spc="-1" strike="noStrike">
                <a:latin typeface="Calibri"/>
              </a:rPr>
              <a:t> Front Psychiatry</a:t>
            </a:r>
            <a:r>
              <a:rPr b="0" i="1" lang="en-GB" sz="1800" spc="-1" strike="noStrike">
                <a:latin typeface="Calibri"/>
              </a:rPr>
              <a:t>, Sterzer et al. (2018), </a:t>
            </a:r>
            <a:r>
              <a:rPr b="1" i="1" lang="en-GB" sz="1800" spc="-1" strike="noStrike">
                <a:latin typeface="Calibri"/>
              </a:rPr>
              <a:t>Biol Psychiatry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479880" y="355680"/>
            <a:ext cx="6981840" cy="95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ts val="3399"/>
              </a:lnSpc>
            </a:pPr>
            <a:r>
              <a:rPr b="1" lang="en-US" sz="3000" spc="-1" strike="noStrike">
                <a:solidFill>
                  <a:srgbClr val="70acc0"/>
                </a:solidFill>
                <a:latin typeface="Calibri"/>
                <a:ea typeface="DejaVu Sans"/>
              </a:rPr>
              <a:t>Predictive Coding und Psychose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183" name="Group 2"/>
          <p:cNvGrpSpPr/>
          <p:nvPr/>
        </p:nvGrpSpPr>
        <p:grpSpPr>
          <a:xfrm>
            <a:off x="1753920" y="2182680"/>
            <a:ext cx="9003240" cy="4069440"/>
            <a:chOff x="1753920" y="2182680"/>
            <a:chExt cx="9003240" cy="4069440"/>
          </a:xfrm>
        </p:grpSpPr>
        <p:grpSp>
          <p:nvGrpSpPr>
            <p:cNvPr id="184" name="Group 3"/>
            <p:cNvGrpSpPr/>
            <p:nvPr/>
          </p:nvGrpSpPr>
          <p:grpSpPr>
            <a:xfrm>
              <a:off x="1753920" y="2184120"/>
              <a:ext cx="3010320" cy="1926000"/>
              <a:chOff x="1753920" y="2184120"/>
              <a:chExt cx="3010320" cy="1926000"/>
            </a:xfrm>
          </p:grpSpPr>
          <p:sp>
            <p:nvSpPr>
              <p:cNvPr id="185" name="CustomShape 4"/>
              <p:cNvSpPr/>
              <p:nvPr/>
            </p:nvSpPr>
            <p:spPr>
              <a:xfrm>
                <a:off x="2963880" y="3489120"/>
                <a:ext cx="1092600" cy="184680"/>
              </a:xfrm>
              <a:custGeom>
                <a:avLst/>
                <a:gdLst/>
                <a:ahLst/>
                <a:rect l="l" t="t" r="r" b="b"/>
                <a:pathLst>
                  <a:path w="929640" h="472806">
                    <a:moveTo>
                      <a:pt x="0" y="472806"/>
                    </a:moveTo>
                    <a:cubicBezTo>
                      <a:pt x="13811" y="468837"/>
                      <a:pt x="27622" y="464869"/>
                      <a:pt x="47625" y="457566"/>
                    </a:cubicBezTo>
                    <a:cubicBezTo>
                      <a:pt x="67628" y="450263"/>
                      <a:pt x="98743" y="441056"/>
                      <a:pt x="120015" y="428991"/>
                    </a:cubicBezTo>
                    <a:cubicBezTo>
                      <a:pt x="141288" y="416926"/>
                      <a:pt x="157163" y="403908"/>
                      <a:pt x="175260" y="385176"/>
                    </a:cubicBezTo>
                    <a:cubicBezTo>
                      <a:pt x="193358" y="366443"/>
                      <a:pt x="212408" y="340091"/>
                      <a:pt x="228600" y="316596"/>
                    </a:cubicBezTo>
                    <a:cubicBezTo>
                      <a:pt x="244792" y="293101"/>
                      <a:pt x="256858" y="270876"/>
                      <a:pt x="272415" y="244206"/>
                    </a:cubicBezTo>
                    <a:cubicBezTo>
                      <a:pt x="287972" y="217536"/>
                      <a:pt x="307975" y="181658"/>
                      <a:pt x="321945" y="156576"/>
                    </a:cubicBezTo>
                    <a:cubicBezTo>
                      <a:pt x="335915" y="131493"/>
                      <a:pt x="346075" y="110856"/>
                      <a:pt x="356235" y="93711"/>
                    </a:cubicBezTo>
                    <a:cubicBezTo>
                      <a:pt x="366395" y="76566"/>
                      <a:pt x="373380" y="66088"/>
                      <a:pt x="382905" y="53706"/>
                    </a:cubicBezTo>
                    <a:cubicBezTo>
                      <a:pt x="392430" y="41324"/>
                      <a:pt x="404813" y="27671"/>
                      <a:pt x="413385" y="19416"/>
                    </a:cubicBezTo>
                    <a:cubicBezTo>
                      <a:pt x="421957" y="11161"/>
                      <a:pt x="427990" y="7351"/>
                      <a:pt x="434340" y="4176"/>
                    </a:cubicBezTo>
                    <a:cubicBezTo>
                      <a:pt x="440690" y="1001"/>
                      <a:pt x="447992" y="1001"/>
                      <a:pt x="451485" y="366"/>
                    </a:cubicBezTo>
                    <a:cubicBezTo>
                      <a:pt x="454978" y="-269"/>
                      <a:pt x="451485" y="49"/>
                      <a:pt x="455295" y="366"/>
                    </a:cubicBezTo>
                    <a:cubicBezTo>
                      <a:pt x="459105" y="683"/>
                      <a:pt x="466725" y="-586"/>
                      <a:pt x="474345" y="2271"/>
                    </a:cubicBezTo>
                    <a:cubicBezTo>
                      <a:pt x="481965" y="5128"/>
                      <a:pt x="494030" y="13384"/>
                      <a:pt x="501015" y="17511"/>
                    </a:cubicBezTo>
                    <a:cubicBezTo>
                      <a:pt x="508000" y="21638"/>
                      <a:pt x="511810" y="22908"/>
                      <a:pt x="516255" y="27036"/>
                    </a:cubicBezTo>
                    <a:cubicBezTo>
                      <a:pt x="520700" y="31164"/>
                      <a:pt x="519430" y="30211"/>
                      <a:pt x="527685" y="42276"/>
                    </a:cubicBezTo>
                    <a:cubicBezTo>
                      <a:pt x="535940" y="54341"/>
                      <a:pt x="553085" y="78471"/>
                      <a:pt x="565785" y="99426"/>
                    </a:cubicBezTo>
                    <a:cubicBezTo>
                      <a:pt x="578485" y="120381"/>
                      <a:pt x="603885" y="168006"/>
                      <a:pt x="603885" y="168006"/>
                    </a:cubicBezTo>
                    <a:cubicBezTo>
                      <a:pt x="620078" y="197216"/>
                      <a:pt x="644208" y="242936"/>
                      <a:pt x="662940" y="274686"/>
                    </a:cubicBezTo>
                    <a:cubicBezTo>
                      <a:pt x="681672" y="306436"/>
                      <a:pt x="697547" y="335328"/>
                      <a:pt x="716280" y="358506"/>
                    </a:cubicBezTo>
                    <a:cubicBezTo>
                      <a:pt x="735013" y="381684"/>
                      <a:pt x="761048" y="401051"/>
                      <a:pt x="775335" y="413751"/>
                    </a:cubicBezTo>
                    <a:cubicBezTo>
                      <a:pt x="789623" y="426451"/>
                      <a:pt x="789305" y="428039"/>
                      <a:pt x="802005" y="434706"/>
                    </a:cubicBezTo>
                    <a:cubicBezTo>
                      <a:pt x="814705" y="441373"/>
                      <a:pt x="830263" y="448358"/>
                      <a:pt x="851535" y="453756"/>
                    </a:cubicBezTo>
                    <a:cubicBezTo>
                      <a:pt x="872808" y="459153"/>
                      <a:pt x="929640" y="467091"/>
                      <a:pt x="929640" y="467091"/>
                    </a:cubicBezTo>
                    <a:lnTo>
                      <a:pt x="929640" y="467091"/>
                    </a:lnTo>
                  </a:path>
                </a:pathLst>
              </a:custGeom>
              <a:noFill/>
              <a:ln w="28440">
                <a:solidFill>
                  <a:srgbClr val="00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86" name="CustomShape 5"/>
              <p:cNvSpPr/>
              <p:nvPr/>
            </p:nvSpPr>
            <p:spPr>
              <a:xfrm>
                <a:off x="2334600" y="2184120"/>
                <a:ext cx="1945080" cy="5770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de-DE" sz="1800" spc="-1" strike="noStrike">
                    <a:solidFill>
                      <a:srgbClr val="006666"/>
                    </a:solidFill>
                    <a:latin typeface="Calibri"/>
                    <a:ea typeface="DejaVu Sans"/>
                  </a:rPr>
                  <a:t>Prior</a:t>
                </a:r>
                <a:br/>
                <a:r>
                  <a:rPr b="1" lang="de-DE" sz="1400" spc="-1" strike="noStrike">
                    <a:solidFill>
                      <a:srgbClr val="006666"/>
                    </a:solidFill>
                    <a:latin typeface="Calibri"/>
                    <a:ea typeface="DejaVu Sans"/>
                  </a:rPr>
                  <a:t>„Gesichter sind konvex“</a:t>
                </a:r>
                <a:endParaRPr b="0" lang="en-US" sz="1400" spc="-1" strike="noStrike">
                  <a:latin typeface="Arial"/>
                </a:endParaRPr>
              </a:p>
            </p:txBody>
          </p:sp>
          <p:sp>
            <p:nvSpPr>
              <p:cNvPr id="187" name="Line 6"/>
              <p:cNvSpPr/>
              <p:nvPr/>
            </p:nvSpPr>
            <p:spPr>
              <a:xfrm>
                <a:off x="3274560" y="2855520"/>
                <a:ext cx="3240" cy="827280"/>
              </a:xfrm>
              <a:prstGeom prst="line">
                <a:avLst/>
              </a:prstGeom>
              <a:ln w="12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88" name="Line 7"/>
              <p:cNvSpPr/>
              <p:nvPr/>
            </p:nvSpPr>
            <p:spPr>
              <a:xfrm flipH="1">
                <a:off x="2464920" y="3682800"/>
                <a:ext cx="1619280" cy="0"/>
              </a:xfrm>
              <a:prstGeom prst="line">
                <a:avLst/>
              </a:prstGeom>
              <a:ln w="12600">
                <a:solidFill>
                  <a:schemeClr val="tx1"/>
                </a:solidFill>
                <a:headEnd len="med" type="arrow" w="med"/>
                <a:tailEnd len="med" type="arrow" w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89" name="CustomShape 8"/>
              <p:cNvSpPr/>
              <p:nvPr/>
            </p:nvSpPr>
            <p:spPr>
              <a:xfrm>
                <a:off x="2709000" y="3731400"/>
                <a:ext cx="1152720" cy="3027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de-DE" sz="14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Stimulustiefe</a:t>
                </a:r>
                <a:endParaRPr b="0" lang="en-US" sz="1400" spc="-1" strike="noStrike">
                  <a:latin typeface="Arial"/>
                </a:endParaRPr>
              </a:p>
            </p:txBody>
          </p:sp>
          <p:sp>
            <p:nvSpPr>
              <p:cNvPr id="190" name="CustomShape 9"/>
              <p:cNvSpPr/>
              <p:nvPr/>
            </p:nvSpPr>
            <p:spPr>
              <a:xfrm>
                <a:off x="4061520" y="3514320"/>
                <a:ext cx="701640" cy="3027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de-DE" sz="14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konvex</a:t>
                </a:r>
                <a:endParaRPr b="0" lang="en-US" sz="1400" spc="-1" strike="noStrike">
                  <a:latin typeface="Arial"/>
                </a:endParaRPr>
              </a:p>
            </p:txBody>
          </p:sp>
          <p:sp>
            <p:nvSpPr>
              <p:cNvPr id="191" name="CustomShape 10"/>
              <p:cNvSpPr/>
              <p:nvPr/>
            </p:nvSpPr>
            <p:spPr>
              <a:xfrm>
                <a:off x="1753920" y="3514320"/>
                <a:ext cx="706320" cy="3027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de-DE" sz="14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konkav</a:t>
                </a:r>
                <a:endParaRPr b="0" lang="en-US" sz="1400" spc="-1" strike="noStrike">
                  <a:latin typeface="Arial"/>
                </a:endParaRPr>
              </a:p>
            </p:txBody>
          </p:sp>
          <p:sp>
            <p:nvSpPr>
              <p:cNvPr id="192" name="CustomShape 11"/>
              <p:cNvSpPr/>
              <p:nvPr/>
            </p:nvSpPr>
            <p:spPr>
              <a:xfrm>
                <a:off x="1755360" y="2184120"/>
                <a:ext cx="3008880" cy="1926000"/>
              </a:xfrm>
              <a:prstGeom prst="roundRect">
                <a:avLst>
                  <a:gd name="adj" fmla="val 16667"/>
                </a:avLst>
              </a:prstGeom>
              <a:noFill/>
              <a:ln w="28440">
                <a:solidFill>
                  <a:srgbClr val="306f74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93" name="Group 12"/>
            <p:cNvGrpSpPr/>
            <p:nvPr/>
          </p:nvGrpSpPr>
          <p:grpSpPr>
            <a:xfrm>
              <a:off x="7738560" y="2182680"/>
              <a:ext cx="3018600" cy="1927440"/>
              <a:chOff x="7738560" y="2182680"/>
              <a:chExt cx="3018600" cy="1927440"/>
            </a:xfrm>
          </p:grpSpPr>
          <p:sp>
            <p:nvSpPr>
              <p:cNvPr id="194" name="CustomShape 13"/>
              <p:cNvSpPr/>
              <p:nvPr/>
            </p:nvSpPr>
            <p:spPr>
              <a:xfrm>
                <a:off x="8645400" y="2936880"/>
                <a:ext cx="473760" cy="729000"/>
              </a:xfrm>
              <a:custGeom>
                <a:avLst/>
                <a:gdLst/>
                <a:ahLst/>
                <a:rect l="l" t="t" r="r" b="b"/>
                <a:pathLst>
                  <a:path w="929640" h="472806">
                    <a:moveTo>
                      <a:pt x="0" y="472806"/>
                    </a:moveTo>
                    <a:cubicBezTo>
                      <a:pt x="13811" y="468837"/>
                      <a:pt x="27622" y="464869"/>
                      <a:pt x="47625" y="457566"/>
                    </a:cubicBezTo>
                    <a:cubicBezTo>
                      <a:pt x="67628" y="450263"/>
                      <a:pt x="98743" y="441056"/>
                      <a:pt x="120015" y="428991"/>
                    </a:cubicBezTo>
                    <a:cubicBezTo>
                      <a:pt x="141288" y="416926"/>
                      <a:pt x="157163" y="403908"/>
                      <a:pt x="175260" y="385176"/>
                    </a:cubicBezTo>
                    <a:cubicBezTo>
                      <a:pt x="193358" y="366443"/>
                      <a:pt x="212408" y="340091"/>
                      <a:pt x="228600" y="316596"/>
                    </a:cubicBezTo>
                    <a:cubicBezTo>
                      <a:pt x="244792" y="293101"/>
                      <a:pt x="256858" y="270876"/>
                      <a:pt x="272415" y="244206"/>
                    </a:cubicBezTo>
                    <a:cubicBezTo>
                      <a:pt x="287972" y="217536"/>
                      <a:pt x="307975" y="181658"/>
                      <a:pt x="321945" y="156576"/>
                    </a:cubicBezTo>
                    <a:cubicBezTo>
                      <a:pt x="335915" y="131493"/>
                      <a:pt x="346075" y="110856"/>
                      <a:pt x="356235" y="93711"/>
                    </a:cubicBezTo>
                    <a:cubicBezTo>
                      <a:pt x="366395" y="76566"/>
                      <a:pt x="373380" y="66088"/>
                      <a:pt x="382905" y="53706"/>
                    </a:cubicBezTo>
                    <a:cubicBezTo>
                      <a:pt x="392430" y="41324"/>
                      <a:pt x="404813" y="27671"/>
                      <a:pt x="413385" y="19416"/>
                    </a:cubicBezTo>
                    <a:cubicBezTo>
                      <a:pt x="421957" y="11161"/>
                      <a:pt x="427990" y="7351"/>
                      <a:pt x="434340" y="4176"/>
                    </a:cubicBezTo>
                    <a:cubicBezTo>
                      <a:pt x="440690" y="1001"/>
                      <a:pt x="447992" y="1001"/>
                      <a:pt x="451485" y="366"/>
                    </a:cubicBezTo>
                    <a:cubicBezTo>
                      <a:pt x="454978" y="-269"/>
                      <a:pt x="451485" y="49"/>
                      <a:pt x="455295" y="366"/>
                    </a:cubicBezTo>
                    <a:cubicBezTo>
                      <a:pt x="459105" y="683"/>
                      <a:pt x="466725" y="-586"/>
                      <a:pt x="474345" y="2271"/>
                    </a:cubicBezTo>
                    <a:cubicBezTo>
                      <a:pt x="481965" y="5128"/>
                      <a:pt x="494030" y="13384"/>
                      <a:pt x="501015" y="17511"/>
                    </a:cubicBezTo>
                    <a:cubicBezTo>
                      <a:pt x="508000" y="21638"/>
                      <a:pt x="511810" y="22908"/>
                      <a:pt x="516255" y="27036"/>
                    </a:cubicBezTo>
                    <a:cubicBezTo>
                      <a:pt x="520700" y="31164"/>
                      <a:pt x="519430" y="30211"/>
                      <a:pt x="527685" y="42276"/>
                    </a:cubicBezTo>
                    <a:cubicBezTo>
                      <a:pt x="535940" y="54341"/>
                      <a:pt x="553085" y="78471"/>
                      <a:pt x="565785" y="99426"/>
                    </a:cubicBezTo>
                    <a:cubicBezTo>
                      <a:pt x="578485" y="120381"/>
                      <a:pt x="603885" y="168006"/>
                      <a:pt x="603885" y="168006"/>
                    </a:cubicBezTo>
                    <a:cubicBezTo>
                      <a:pt x="620078" y="197216"/>
                      <a:pt x="644208" y="242936"/>
                      <a:pt x="662940" y="274686"/>
                    </a:cubicBezTo>
                    <a:cubicBezTo>
                      <a:pt x="681672" y="306436"/>
                      <a:pt x="697547" y="335328"/>
                      <a:pt x="716280" y="358506"/>
                    </a:cubicBezTo>
                    <a:cubicBezTo>
                      <a:pt x="735013" y="381684"/>
                      <a:pt x="761048" y="401051"/>
                      <a:pt x="775335" y="413751"/>
                    </a:cubicBezTo>
                    <a:cubicBezTo>
                      <a:pt x="789623" y="426451"/>
                      <a:pt x="789305" y="428039"/>
                      <a:pt x="802005" y="434706"/>
                    </a:cubicBezTo>
                    <a:cubicBezTo>
                      <a:pt x="814705" y="441373"/>
                      <a:pt x="830263" y="448358"/>
                      <a:pt x="851535" y="453756"/>
                    </a:cubicBezTo>
                    <a:cubicBezTo>
                      <a:pt x="872808" y="459153"/>
                      <a:pt x="929640" y="467091"/>
                      <a:pt x="929640" y="467091"/>
                    </a:cubicBezTo>
                    <a:lnTo>
                      <a:pt x="929640" y="467091"/>
                    </a:lnTo>
                  </a:path>
                </a:pathLst>
              </a:custGeom>
              <a:noFill/>
              <a:ln w="2844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95" name="CustomShape 14"/>
              <p:cNvSpPr/>
              <p:nvPr/>
            </p:nvSpPr>
            <p:spPr>
              <a:xfrm>
                <a:off x="8197200" y="2182680"/>
                <a:ext cx="2190600" cy="5770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de-DE" sz="1800" spc="-1" strike="noStrike">
                    <a:solidFill>
                      <a:srgbClr val="ff0000"/>
                    </a:solidFill>
                    <a:latin typeface="Calibri"/>
                    <a:ea typeface="DejaVu Sans"/>
                  </a:rPr>
                  <a:t>Likelihood</a:t>
                </a:r>
                <a:br/>
                <a:r>
                  <a:rPr b="1" lang="de-DE" sz="1400" spc="-1" strike="noStrike">
                    <a:solidFill>
                      <a:srgbClr val="ff0000"/>
                    </a:solidFill>
                    <a:latin typeface="Calibri"/>
                    <a:ea typeface="DejaVu Sans"/>
                  </a:rPr>
                  <a:t>„Dieses Gesicht ist konkav“</a:t>
                </a:r>
                <a:endParaRPr b="0" lang="en-US" sz="1400" spc="-1" strike="noStrike">
                  <a:latin typeface="Arial"/>
                </a:endParaRPr>
              </a:p>
            </p:txBody>
          </p:sp>
          <p:sp>
            <p:nvSpPr>
              <p:cNvPr id="196" name="Line 15"/>
              <p:cNvSpPr/>
              <p:nvPr/>
            </p:nvSpPr>
            <p:spPr>
              <a:xfrm>
                <a:off x="9259560" y="2854080"/>
                <a:ext cx="3240" cy="828720"/>
              </a:xfrm>
              <a:prstGeom prst="line">
                <a:avLst/>
              </a:prstGeom>
              <a:ln w="12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97" name="Line 16"/>
              <p:cNvSpPr/>
              <p:nvPr/>
            </p:nvSpPr>
            <p:spPr>
              <a:xfrm flipH="1">
                <a:off x="8449920" y="3682800"/>
                <a:ext cx="1619280" cy="0"/>
              </a:xfrm>
              <a:prstGeom prst="line">
                <a:avLst/>
              </a:prstGeom>
              <a:ln w="12600">
                <a:solidFill>
                  <a:schemeClr val="tx1"/>
                </a:solidFill>
                <a:headEnd len="med" type="arrow" w="med"/>
                <a:tailEnd len="med" type="arrow" w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98" name="CustomShape 17"/>
              <p:cNvSpPr/>
              <p:nvPr/>
            </p:nvSpPr>
            <p:spPr>
              <a:xfrm>
                <a:off x="8694000" y="3730320"/>
                <a:ext cx="1152720" cy="3027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de-DE" sz="14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Stimulustiefe</a:t>
                </a:r>
                <a:endParaRPr b="0" lang="en-US" sz="1400" spc="-1" strike="noStrike">
                  <a:latin typeface="Arial"/>
                </a:endParaRPr>
              </a:p>
            </p:txBody>
          </p:sp>
          <p:sp>
            <p:nvSpPr>
              <p:cNvPr id="199" name="CustomShape 18"/>
              <p:cNvSpPr/>
              <p:nvPr/>
            </p:nvSpPr>
            <p:spPr>
              <a:xfrm>
                <a:off x="10046520" y="3512880"/>
                <a:ext cx="701640" cy="3027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de-DE" sz="14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konvex</a:t>
                </a:r>
                <a:endParaRPr b="0" lang="en-US" sz="1400" spc="-1" strike="noStrike">
                  <a:latin typeface="Arial"/>
                </a:endParaRPr>
              </a:p>
            </p:txBody>
          </p:sp>
          <p:sp>
            <p:nvSpPr>
              <p:cNvPr id="200" name="CustomShape 19"/>
              <p:cNvSpPr/>
              <p:nvPr/>
            </p:nvSpPr>
            <p:spPr>
              <a:xfrm>
                <a:off x="7738560" y="3512880"/>
                <a:ext cx="706320" cy="3027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de-DE" sz="14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konkav</a:t>
                </a:r>
                <a:endParaRPr b="0" lang="en-US" sz="1400" spc="-1" strike="noStrike">
                  <a:latin typeface="Arial"/>
                </a:endParaRPr>
              </a:p>
            </p:txBody>
          </p:sp>
          <p:sp>
            <p:nvSpPr>
              <p:cNvPr id="201" name="CustomShape 20"/>
              <p:cNvSpPr/>
              <p:nvPr/>
            </p:nvSpPr>
            <p:spPr>
              <a:xfrm>
                <a:off x="7748280" y="2183760"/>
                <a:ext cx="3008880" cy="1926360"/>
              </a:xfrm>
              <a:prstGeom prst="roundRect">
                <a:avLst>
                  <a:gd name="adj" fmla="val 16667"/>
                </a:avLst>
              </a:prstGeom>
              <a:noFill/>
              <a:ln w="28440">
                <a:solidFill>
                  <a:srgbClr val="ff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202" name="Group 21"/>
            <p:cNvGrpSpPr/>
            <p:nvPr/>
          </p:nvGrpSpPr>
          <p:grpSpPr>
            <a:xfrm>
              <a:off x="3929040" y="4201560"/>
              <a:ext cx="4624200" cy="2050560"/>
              <a:chOff x="3929040" y="4201560"/>
              <a:chExt cx="4624200" cy="2050560"/>
            </a:xfrm>
          </p:grpSpPr>
          <p:grpSp>
            <p:nvGrpSpPr>
              <p:cNvPr id="203" name="Group 22"/>
              <p:cNvGrpSpPr/>
              <p:nvPr/>
            </p:nvGrpSpPr>
            <p:grpSpPr>
              <a:xfrm>
                <a:off x="4725000" y="4326840"/>
                <a:ext cx="3009240" cy="1925280"/>
                <a:chOff x="4725000" y="4326840"/>
                <a:chExt cx="3009240" cy="1925280"/>
              </a:xfrm>
            </p:grpSpPr>
            <p:sp>
              <p:nvSpPr>
                <p:cNvPr id="204" name="CustomShape 23"/>
                <p:cNvSpPr/>
                <p:nvPr/>
              </p:nvSpPr>
              <p:spPr>
                <a:xfrm>
                  <a:off x="5611680" y="5146560"/>
                  <a:ext cx="478440" cy="659160"/>
                </a:xfrm>
                <a:custGeom>
                  <a:avLst/>
                  <a:gdLst/>
                  <a:ahLst/>
                  <a:rect l="l" t="t" r="r" b="b"/>
                  <a:pathLst>
                    <a:path w="929640" h="472806">
                      <a:moveTo>
                        <a:pt x="0" y="472806"/>
                      </a:moveTo>
                      <a:cubicBezTo>
                        <a:pt x="13811" y="468837"/>
                        <a:pt x="27622" y="464869"/>
                        <a:pt x="47625" y="457566"/>
                      </a:cubicBezTo>
                      <a:cubicBezTo>
                        <a:pt x="67628" y="450263"/>
                        <a:pt x="98743" y="441056"/>
                        <a:pt x="120015" y="428991"/>
                      </a:cubicBezTo>
                      <a:cubicBezTo>
                        <a:pt x="141288" y="416926"/>
                        <a:pt x="157163" y="403908"/>
                        <a:pt x="175260" y="385176"/>
                      </a:cubicBezTo>
                      <a:cubicBezTo>
                        <a:pt x="193358" y="366443"/>
                        <a:pt x="212408" y="340091"/>
                        <a:pt x="228600" y="316596"/>
                      </a:cubicBezTo>
                      <a:cubicBezTo>
                        <a:pt x="244792" y="293101"/>
                        <a:pt x="256858" y="270876"/>
                        <a:pt x="272415" y="244206"/>
                      </a:cubicBezTo>
                      <a:cubicBezTo>
                        <a:pt x="287972" y="217536"/>
                        <a:pt x="307975" y="181658"/>
                        <a:pt x="321945" y="156576"/>
                      </a:cubicBezTo>
                      <a:cubicBezTo>
                        <a:pt x="335915" y="131493"/>
                        <a:pt x="346075" y="110856"/>
                        <a:pt x="356235" y="93711"/>
                      </a:cubicBezTo>
                      <a:cubicBezTo>
                        <a:pt x="366395" y="76566"/>
                        <a:pt x="373380" y="66088"/>
                        <a:pt x="382905" y="53706"/>
                      </a:cubicBezTo>
                      <a:cubicBezTo>
                        <a:pt x="392430" y="41324"/>
                        <a:pt x="404813" y="27671"/>
                        <a:pt x="413385" y="19416"/>
                      </a:cubicBezTo>
                      <a:cubicBezTo>
                        <a:pt x="421957" y="11161"/>
                        <a:pt x="427990" y="7351"/>
                        <a:pt x="434340" y="4176"/>
                      </a:cubicBezTo>
                      <a:cubicBezTo>
                        <a:pt x="440690" y="1001"/>
                        <a:pt x="447992" y="1001"/>
                        <a:pt x="451485" y="366"/>
                      </a:cubicBezTo>
                      <a:cubicBezTo>
                        <a:pt x="454978" y="-269"/>
                        <a:pt x="451485" y="49"/>
                        <a:pt x="455295" y="366"/>
                      </a:cubicBezTo>
                      <a:cubicBezTo>
                        <a:pt x="459105" y="683"/>
                        <a:pt x="466725" y="-586"/>
                        <a:pt x="474345" y="2271"/>
                      </a:cubicBezTo>
                      <a:cubicBezTo>
                        <a:pt x="481965" y="5128"/>
                        <a:pt x="494030" y="13384"/>
                        <a:pt x="501015" y="17511"/>
                      </a:cubicBezTo>
                      <a:cubicBezTo>
                        <a:pt x="508000" y="21638"/>
                        <a:pt x="511810" y="22908"/>
                        <a:pt x="516255" y="27036"/>
                      </a:cubicBezTo>
                      <a:cubicBezTo>
                        <a:pt x="520700" y="31164"/>
                        <a:pt x="519430" y="30211"/>
                        <a:pt x="527685" y="42276"/>
                      </a:cubicBezTo>
                      <a:cubicBezTo>
                        <a:pt x="535940" y="54341"/>
                        <a:pt x="553085" y="78471"/>
                        <a:pt x="565785" y="99426"/>
                      </a:cubicBezTo>
                      <a:cubicBezTo>
                        <a:pt x="578485" y="120381"/>
                        <a:pt x="603885" y="168006"/>
                        <a:pt x="603885" y="168006"/>
                      </a:cubicBezTo>
                      <a:cubicBezTo>
                        <a:pt x="620078" y="197216"/>
                        <a:pt x="644208" y="242936"/>
                        <a:pt x="662940" y="274686"/>
                      </a:cubicBezTo>
                      <a:cubicBezTo>
                        <a:pt x="681672" y="306436"/>
                        <a:pt x="697547" y="335328"/>
                        <a:pt x="716280" y="358506"/>
                      </a:cubicBezTo>
                      <a:cubicBezTo>
                        <a:pt x="735013" y="381684"/>
                        <a:pt x="761048" y="401051"/>
                        <a:pt x="775335" y="413751"/>
                      </a:cubicBezTo>
                      <a:cubicBezTo>
                        <a:pt x="789623" y="426451"/>
                        <a:pt x="789305" y="428039"/>
                        <a:pt x="802005" y="434706"/>
                      </a:cubicBezTo>
                      <a:cubicBezTo>
                        <a:pt x="814705" y="441373"/>
                        <a:pt x="830263" y="448358"/>
                        <a:pt x="851535" y="453756"/>
                      </a:cubicBezTo>
                      <a:cubicBezTo>
                        <a:pt x="872808" y="459153"/>
                        <a:pt x="929640" y="467091"/>
                        <a:pt x="929640" y="467091"/>
                      </a:cubicBezTo>
                      <a:lnTo>
                        <a:pt x="929640" y="467091"/>
                      </a:lnTo>
                    </a:path>
                  </a:pathLst>
                </a:custGeom>
                <a:noFill/>
                <a:ln w="1908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205" name="Line 24"/>
                <p:cNvSpPr/>
                <p:nvPr/>
              </p:nvSpPr>
              <p:spPr>
                <a:xfrm>
                  <a:off x="6244920" y="4998600"/>
                  <a:ext cx="3240" cy="827280"/>
                </a:xfrm>
                <a:prstGeom prst="line">
                  <a:avLst/>
                </a:prstGeom>
                <a:ln w="126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206" name="Line 25"/>
                <p:cNvSpPr/>
                <p:nvPr/>
              </p:nvSpPr>
              <p:spPr>
                <a:xfrm flipH="1">
                  <a:off x="5435280" y="5825880"/>
                  <a:ext cx="1619280" cy="0"/>
                </a:xfrm>
                <a:prstGeom prst="line">
                  <a:avLst/>
                </a:prstGeom>
                <a:ln w="12600">
                  <a:solidFill>
                    <a:schemeClr val="tx1"/>
                  </a:solidFill>
                  <a:headEnd len="med" type="arrow" w="med"/>
                  <a:tailEnd len="med" type="arrow" w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207" name="CustomShape 26"/>
                <p:cNvSpPr/>
                <p:nvPr/>
              </p:nvSpPr>
              <p:spPr>
                <a:xfrm>
                  <a:off x="5679720" y="5873400"/>
                  <a:ext cx="1152720" cy="30276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de-DE" sz="14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Stimulustiefe</a:t>
                  </a:r>
                  <a:endParaRPr b="0" lang="en-US" sz="1400" spc="-1" strike="noStrike">
                    <a:latin typeface="Arial"/>
                  </a:endParaRPr>
                </a:p>
              </p:txBody>
            </p:sp>
            <p:sp>
              <p:nvSpPr>
                <p:cNvPr id="208" name="CustomShape 27"/>
                <p:cNvSpPr/>
                <p:nvPr/>
              </p:nvSpPr>
              <p:spPr>
                <a:xfrm>
                  <a:off x="7031880" y="5656320"/>
                  <a:ext cx="701640" cy="30276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de-DE" sz="14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konvex</a:t>
                  </a:r>
                  <a:endParaRPr b="0" lang="en-US" sz="1400" spc="-1" strike="noStrike">
                    <a:latin typeface="Arial"/>
                  </a:endParaRPr>
                </a:p>
              </p:txBody>
            </p:sp>
            <p:sp>
              <p:nvSpPr>
                <p:cNvPr id="209" name="CustomShape 28"/>
                <p:cNvSpPr/>
                <p:nvPr/>
              </p:nvSpPr>
              <p:spPr>
                <a:xfrm>
                  <a:off x="4725000" y="5656320"/>
                  <a:ext cx="706320" cy="30276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de-DE" sz="14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konkav</a:t>
                  </a:r>
                  <a:endParaRPr b="0" lang="en-US" sz="1400" spc="-1" strike="noStrike">
                    <a:latin typeface="Arial"/>
                  </a:endParaRPr>
                </a:p>
              </p:txBody>
            </p:sp>
            <p:sp>
              <p:nvSpPr>
                <p:cNvPr id="210" name="CustomShape 29"/>
                <p:cNvSpPr/>
                <p:nvPr/>
              </p:nvSpPr>
              <p:spPr>
                <a:xfrm>
                  <a:off x="6037200" y="5640120"/>
                  <a:ext cx="1016640" cy="183240"/>
                </a:xfrm>
                <a:custGeom>
                  <a:avLst/>
                  <a:gdLst/>
                  <a:ahLst/>
                  <a:rect l="l" t="t" r="r" b="b"/>
                  <a:pathLst>
                    <a:path w="929640" h="472806">
                      <a:moveTo>
                        <a:pt x="0" y="472806"/>
                      </a:moveTo>
                      <a:cubicBezTo>
                        <a:pt x="13811" y="468837"/>
                        <a:pt x="27622" y="464869"/>
                        <a:pt x="47625" y="457566"/>
                      </a:cubicBezTo>
                      <a:cubicBezTo>
                        <a:pt x="67628" y="450263"/>
                        <a:pt x="98743" y="441056"/>
                        <a:pt x="120015" y="428991"/>
                      </a:cubicBezTo>
                      <a:cubicBezTo>
                        <a:pt x="141288" y="416926"/>
                        <a:pt x="157163" y="403908"/>
                        <a:pt x="175260" y="385176"/>
                      </a:cubicBezTo>
                      <a:cubicBezTo>
                        <a:pt x="193358" y="366443"/>
                        <a:pt x="212408" y="340091"/>
                        <a:pt x="228600" y="316596"/>
                      </a:cubicBezTo>
                      <a:cubicBezTo>
                        <a:pt x="244792" y="293101"/>
                        <a:pt x="256858" y="270876"/>
                        <a:pt x="272415" y="244206"/>
                      </a:cubicBezTo>
                      <a:cubicBezTo>
                        <a:pt x="287972" y="217536"/>
                        <a:pt x="307975" y="181658"/>
                        <a:pt x="321945" y="156576"/>
                      </a:cubicBezTo>
                      <a:cubicBezTo>
                        <a:pt x="335915" y="131493"/>
                        <a:pt x="346075" y="110856"/>
                        <a:pt x="356235" y="93711"/>
                      </a:cubicBezTo>
                      <a:cubicBezTo>
                        <a:pt x="366395" y="76566"/>
                        <a:pt x="373380" y="66088"/>
                        <a:pt x="382905" y="53706"/>
                      </a:cubicBezTo>
                      <a:cubicBezTo>
                        <a:pt x="392430" y="41324"/>
                        <a:pt x="404813" y="27671"/>
                        <a:pt x="413385" y="19416"/>
                      </a:cubicBezTo>
                      <a:cubicBezTo>
                        <a:pt x="421957" y="11161"/>
                        <a:pt x="427990" y="7351"/>
                        <a:pt x="434340" y="4176"/>
                      </a:cubicBezTo>
                      <a:cubicBezTo>
                        <a:pt x="440690" y="1001"/>
                        <a:pt x="447992" y="1001"/>
                        <a:pt x="451485" y="366"/>
                      </a:cubicBezTo>
                      <a:cubicBezTo>
                        <a:pt x="454978" y="-269"/>
                        <a:pt x="451485" y="49"/>
                        <a:pt x="455295" y="366"/>
                      </a:cubicBezTo>
                      <a:cubicBezTo>
                        <a:pt x="459105" y="683"/>
                        <a:pt x="466725" y="-586"/>
                        <a:pt x="474345" y="2271"/>
                      </a:cubicBezTo>
                      <a:cubicBezTo>
                        <a:pt x="481965" y="5128"/>
                        <a:pt x="494030" y="13384"/>
                        <a:pt x="501015" y="17511"/>
                      </a:cubicBezTo>
                      <a:cubicBezTo>
                        <a:pt x="508000" y="21638"/>
                        <a:pt x="511810" y="22908"/>
                        <a:pt x="516255" y="27036"/>
                      </a:cubicBezTo>
                      <a:cubicBezTo>
                        <a:pt x="520700" y="31164"/>
                        <a:pt x="519430" y="30211"/>
                        <a:pt x="527685" y="42276"/>
                      </a:cubicBezTo>
                      <a:cubicBezTo>
                        <a:pt x="535940" y="54341"/>
                        <a:pt x="553085" y="78471"/>
                        <a:pt x="565785" y="99426"/>
                      </a:cubicBezTo>
                      <a:cubicBezTo>
                        <a:pt x="578485" y="120381"/>
                        <a:pt x="603885" y="168006"/>
                        <a:pt x="603885" y="168006"/>
                      </a:cubicBezTo>
                      <a:cubicBezTo>
                        <a:pt x="620078" y="197216"/>
                        <a:pt x="644208" y="242936"/>
                        <a:pt x="662940" y="274686"/>
                      </a:cubicBezTo>
                      <a:cubicBezTo>
                        <a:pt x="681672" y="306436"/>
                        <a:pt x="697547" y="335328"/>
                        <a:pt x="716280" y="358506"/>
                      </a:cubicBezTo>
                      <a:cubicBezTo>
                        <a:pt x="735013" y="381684"/>
                        <a:pt x="761048" y="401051"/>
                        <a:pt x="775335" y="413751"/>
                      </a:cubicBezTo>
                      <a:cubicBezTo>
                        <a:pt x="789623" y="426451"/>
                        <a:pt x="789305" y="428039"/>
                        <a:pt x="802005" y="434706"/>
                      </a:cubicBezTo>
                      <a:cubicBezTo>
                        <a:pt x="814705" y="441373"/>
                        <a:pt x="830263" y="448358"/>
                        <a:pt x="851535" y="453756"/>
                      </a:cubicBezTo>
                      <a:cubicBezTo>
                        <a:pt x="872808" y="459153"/>
                        <a:pt x="929640" y="467091"/>
                        <a:pt x="929640" y="467091"/>
                      </a:cubicBezTo>
                      <a:lnTo>
                        <a:pt x="929640" y="467091"/>
                      </a:lnTo>
                    </a:path>
                  </a:pathLst>
                </a:custGeom>
                <a:noFill/>
                <a:ln w="19080">
                  <a:solidFill>
                    <a:srgbClr val="006666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211" name="CustomShape 30"/>
                <p:cNvSpPr/>
                <p:nvPr/>
              </p:nvSpPr>
              <p:spPr>
                <a:xfrm>
                  <a:off x="5830920" y="4998960"/>
                  <a:ext cx="346680" cy="824400"/>
                </a:xfrm>
                <a:custGeom>
                  <a:avLst/>
                  <a:gdLst/>
                  <a:ahLst/>
                  <a:rect l="l" t="t" r="r" b="b"/>
                  <a:pathLst>
                    <a:path w="929640" h="472806">
                      <a:moveTo>
                        <a:pt x="0" y="472806"/>
                      </a:moveTo>
                      <a:cubicBezTo>
                        <a:pt x="13811" y="468837"/>
                        <a:pt x="27622" y="464869"/>
                        <a:pt x="47625" y="457566"/>
                      </a:cubicBezTo>
                      <a:cubicBezTo>
                        <a:pt x="67628" y="450263"/>
                        <a:pt x="98743" y="441056"/>
                        <a:pt x="120015" y="428991"/>
                      </a:cubicBezTo>
                      <a:cubicBezTo>
                        <a:pt x="141288" y="416926"/>
                        <a:pt x="157163" y="403908"/>
                        <a:pt x="175260" y="385176"/>
                      </a:cubicBezTo>
                      <a:cubicBezTo>
                        <a:pt x="193358" y="366443"/>
                        <a:pt x="212408" y="340091"/>
                        <a:pt x="228600" y="316596"/>
                      </a:cubicBezTo>
                      <a:cubicBezTo>
                        <a:pt x="244792" y="293101"/>
                        <a:pt x="256858" y="270876"/>
                        <a:pt x="272415" y="244206"/>
                      </a:cubicBezTo>
                      <a:cubicBezTo>
                        <a:pt x="287972" y="217536"/>
                        <a:pt x="307975" y="181658"/>
                        <a:pt x="321945" y="156576"/>
                      </a:cubicBezTo>
                      <a:cubicBezTo>
                        <a:pt x="335915" y="131493"/>
                        <a:pt x="346075" y="110856"/>
                        <a:pt x="356235" y="93711"/>
                      </a:cubicBezTo>
                      <a:cubicBezTo>
                        <a:pt x="366395" y="76566"/>
                        <a:pt x="373380" y="66088"/>
                        <a:pt x="382905" y="53706"/>
                      </a:cubicBezTo>
                      <a:cubicBezTo>
                        <a:pt x="392430" y="41324"/>
                        <a:pt x="404813" y="27671"/>
                        <a:pt x="413385" y="19416"/>
                      </a:cubicBezTo>
                      <a:cubicBezTo>
                        <a:pt x="421957" y="11161"/>
                        <a:pt x="427990" y="7351"/>
                        <a:pt x="434340" y="4176"/>
                      </a:cubicBezTo>
                      <a:cubicBezTo>
                        <a:pt x="440690" y="1001"/>
                        <a:pt x="447992" y="1001"/>
                        <a:pt x="451485" y="366"/>
                      </a:cubicBezTo>
                      <a:cubicBezTo>
                        <a:pt x="454978" y="-269"/>
                        <a:pt x="451485" y="49"/>
                        <a:pt x="455295" y="366"/>
                      </a:cubicBezTo>
                      <a:cubicBezTo>
                        <a:pt x="459105" y="683"/>
                        <a:pt x="466725" y="-586"/>
                        <a:pt x="474345" y="2271"/>
                      </a:cubicBezTo>
                      <a:cubicBezTo>
                        <a:pt x="481965" y="5128"/>
                        <a:pt x="494030" y="13384"/>
                        <a:pt x="501015" y="17511"/>
                      </a:cubicBezTo>
                      <a:cubicBezTo>
                        <a:pt x="508000" y="21638"/>
                        <a:pt x="511810" y="22908"/>
                        <a:pt x="516255" y="27036"/>
                      </a:cubicBezTo>
                      <a:cubicBezTo>
                        <a:pt x="520700" y="31164"/>
                        <a:pt x="519430" y="30211"/>
                        <a:pt x="527685" y="42276"/>
                      </a:cubicBezTo>
                      <a:cubicBezTo>
                        <a:pt x="535940" y="54341"/>
                        <a:pt x="553085" y="78471"/>
                        <a:pt x="565785" y="99426"/>
                      </a:cubicBezTo>
                      <a:cubicBezTo>
                        <a:pt x="578485" y="120381"/>
                        <a:pt x="603885" y="168006"/>
                        <a:pt x="603885" y="168006"/>
                      </a:cubicBezTo>
                      <a:cubicBezTo>
                        <a:pt x="620078" y="197216"/>
                        <a:pt x="644208" y="242936"/>
                        <a:pt x="662940" y="274686"/>
                      </a:cubicBezTo>
                      <a:cubicBezTo>
                        <a:pt x="681672" y="306436"/>
                        <a:pt x="697547" y="335328"/>
                        <a:pt x="716280" y="358506"/>
                      </a:cubicBezTo>
                      <a:cubicBezTo>
                        <a:pt x="735013" y="381684"/>
                        <a:pt x="761048" y="401051"/>
                        <a:pt x="775335" y="413751"/>
                      </a:cubicBezTo>
                      <a:cubicBezTo>
                        <a:pt x="789623" y="426451"/>
                        <a:pt x="789305" y="428039"/>
                        <a:pt x="802005" y="434706"/>
                      </a:cubicBezTo>
                      <a:cubicBezTo>
                        <a:pt x="814705" y="441373"/>
                        <a:pt x="830263" y="448358"/>
                        <a:pt x="851535" y="453756"/>
                      </a:cubicBezTo>
                      <a:cubicBezTo>
                        <a:pt x="872808" y="459153"/>
                        <a:pt x="929640" y="467091"/>
                        <a:pt x="929640" y="467091"/>
                      </a:cubicBezTo>
                      <a:lnTo>
                        <a:pt x="929640" y="467091"/>
                      </a:lnTo>
                    </a:path>
                  </a:pathLst>
                </a:custGeom>
                <a:noFill/>
                <a:ln w="2844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212" name="CustomShape 31"/>
                <p:cNvSpPr/>
                <p:nvPr/>
              </p:nvSpPr>
              <p:spPr>
                <a:xfrm>
                  <a:off x="4726440" y="4326840"/>
                  <a:ext cx="3007800" cy="1925280"/>
                </a:xfrm>
                <a:prstGeom prst="roundRect">
                  <a:avLst>
                    <a:gd name="adj" fmla="val 16667"/>
                  </a:avLst>
                </a:prstGeom>
                <a:noFill/>
                <a:ln w="28440">
                  <a:solidFill>
                    <a:srgbClr val="7030a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213" name="CustomShape 32"/>
              <p:cNvSpPr/>
              <p:nvPr/>
            </p:nvSpPr>
            <p:spPr>
              <a:xfrm rot="18920400">
                <a:off x="4042440" y="4321080"/>
                <a:ext cx="483120" cy="52128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chemeClr val="bg1">
                  <a:lumMod val="85000"/>
                </a:schemeClr>
              </a:solidFill>
              <a:ln w="9360">
                <a:solidFill>
                  <a:schemeClr val="tx1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14" name="CustomShape 33"/>
              <p:cNvSpPr/>
              <p:nvPr/>
            </p:nvSpPr>
            <p:spPr>
              <a:xfrm rot="2568000">
                <a:off x="7945560" y="4291560"/>
                <a:ext cx="483120" cy="55476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chemeClr val="bg1">
                  <a:lumMod val="85000"/>
                </a:schemeClr>
              </a:solidFill>
              <a:ln w="9360">
                <a:solidFill>
                  <a:schemeClr val="tx1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215" name="CustomShape 34"/>
          <p:cNvSpPr/>
          <p:nvPr/>
        </p:nvSpPr>
        <p:spPr>
          <a:xfrm>
            <a:off x="1654920" y="4404600"/>
            <a:ext cx="22575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6666"/>
                </a:solidFill>
                <a:latin typeface="Calibri"/>
                <a:ea typeface="DejaVu Sans"/>
              </a:rPr>
              <a:t>↓ </a:t>
            </a:r>
            <a:r>
              <a:rPr b="1" lang="en-US" sz="1800" spc="-1" strike="noStrike">
                <a:solidFill>
                  <a:srgbClr val="006666"/>
                </a:solidFill>
                <a:latin typeface="Calibri"/>
                <a:ea typeface="DejaVu Sans"/>
              </a:rPr>
              <a:t>NMDA-R Funktion?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16" name="CustomShape 35"/>
          <p:cNvSpPr/>
          <p:nvPr/>
        </p:nvSpPr>
        <p:spPr>
          <a:xfrm>
            <a:off x="9298440" y="4404600"/>
            <a:ext cx="14133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↑ </a:t>
            </a:r>
            <a:r>
              <a:rPr b="1" lang="en-US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Dopamin?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17" name="Grafik 70" descr=""/>
          <p:cNvPicPr/>
          <p:nvPr/>
        </p:nvPicPr>
        <p:blipFill>
          <a:blip r:embed="rId1"/>
          <a:stretch/>
        </p:blipFill>
        <p:spPr>
          <a:xfrm>
            <a:off x="5223960" y="2182320"/>
            <a:ext cx="2024640" cy="1518480"/>
          </a:xfrm>
          <a:prstGeom prst="rect">
            <a:avLst/>
          </a:prstGeom>
          <a:ln>
            <a:noFill/>
          </a:ln>
        </p:spPr>
      </p:pic>
      <p:sp>
        <p:nvSpPr>
          <p:cNvPr id="218" name="CustomShape 36"/>
          <p:cNvSpPr/>
          <p:nvPr/>
        </p:nvSpPr>
        <p:spPr>
          <a:xfrm>
            <a:off x="3367440" y="6472080"/>
            <a:ext cx="8734320" cy="36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en-GB" sz="1800" spc="-1" strike="noStrike">
                <a:latin typeface="Calibri"/>
              </a:rPr>
              <a:t>Adams et al. (2014),</a:t>
            </a:r>
            <a:r>
              <a:rPr b="1" i="1" lang="en-GB" sz="1800" spc="-1" strike="noStrike">
                <a:latin typeface="Calibri"/>
              </a:rPr>
              <a:t> Front Psychiatry</a:t>
            </a:r>
            <a:r>
              <a:rPr b="0" i="1" lang="en-GB" sz="1800" spc="-1" strike="noStrike">
                <a:latin typeface="Calibri"/>
              </a:rPr>
              <a:t>, Sterzer et al. (2018), </a:t>
            </a:r>
            <a:r>
              <a:rPr b="1" i="1" lang="en-GB" sz="1800" spc="-1" strike="noStrike">
                <a:latin typeface="Calibri"/>
              </a:rPr>
              <a:t>Biol Psychiatry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479880" y="355680"/>
            <a:ext cx="6981840" cy="95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ts val="3399"/>
              </a:lnSpc>
            </a:pPr>
            <a:r>
              <a:rPr b="1" lang="en-US" sz="3000" spc="-1" strike="noStrike">
                <a:solidFill>
                  <a:srgbClr val="70acc0"/>
                </a:solidFill>
                <a:latin typeface="Calibri"/>
                <a:ea typeface="DejaVu Sans"/>
              </a:rPr>
              <a:t>Balance zwischen Prior und Likelihood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220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479880" y="2061720"/>
            <a:ext cx="3681000" cy="3681000"/>
          </a:xfrm>
          <a:prstGeom prst="rect">
            <a:avLst/>
          </a:prstGeom>
          <a:ln>
            <a:noFill/>
          </a:ln>
        </p:spPr>
      </p:pic>
      <p:sp>
        <p:nvSpPr>
          <p:cNvPr id="221" name="CustomShape 2"/>
          <p:cNvSpPr/>
          <p:nvPr/>
        </p:nvSpPr>
        <p:spPr>
          <a:xfrm>
            <a:off x="6178680" y="6488640"/>
            <a:ext cx="60123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  <a:spcBef>
                <a:spcPts val="1500"/>
              </a:spcBef>
            </a:pPr>
            <a:r>
              <a:rPr b="0" i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Weilnhammer,…, Sterzer*, Schmack* (2017), </a:t>
            </a:r>
            <a:r>
              <a:rPr b="1" i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PLoS Comp Biol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22" name="Grafik 5" descr=""/>
          <p:cNvPicPr/>
          <p:nvPr/>
        </p:nvPicPr>
        <p:blipFill>
          <a:blip r:embed="rId4"/>
          <a:srcRect l="0" t="0" r="50002" b="0"/>
          <a:stretch/>
        </p:blipFill>
        <p:spPr>
          <a:xfrm>
            <a:off x="7162920" y="1550880"/>
            <a:ext cx="5028120" cy="4702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2" dur="122731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3" restart="whenNotActive" nodeType="interactiveSeq" fill="hold">
                <p:stCondLst>
                  <p:cond delay="0" evt="onClick">
                    <p:tgtEl>
                      <p:spTgt spid="220"/>
                    </p:tgtEl>
                  </p:cond>
                </p:stCondLst>
                <p:childTnLst>
                  <p:par>
                    <p:cTn id="14" fill="hold">
                      <p:stCondLst>
                        <p:cond delay="0" evt="onClick">
                          <p:tgtEl>
                            <p:spTgt spid="220"/>
                          </p:tgtEl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rafik 11" descr=""/>
          <p:cNvPicPr/>
          <p:nvPr/>
        </p:nvPicPr>
        <p:blipFill>
          <a:blip r:embed="rId1"/>
          <a:srcRect l="50238" t="0" r="0" b="0"/>
          <a:stretch/>
        </p:blipFill>
        <p:spPr>
          <a:xfrm>
            <a:off x="7106760" y="1550880"/>
            <a:ext cx="5004000" cy="4702320"/>
          </a:xfrm>
          <a:prstGeom prst="rect">
            <a:avLst/>
          </a:prstGeom>
          <a:ln>
            <a:noFill/>
          </a:ln>
        </p:spPr>
      </p:pic>
      <p:pic>
        <p:nvPicPr>
          <p:cNvPr id="224" name="Picture 1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479880" y="2061720"/>
            <a:ext cx="3681000" cy="3681000"/>
          </a:xfrm>
          <a:prstGeom prst="rect">
            <a:avLst/>
          </a:prstGeom>
          <a:ln>
            <a:noFill/>
          </a:ln>
        </p:spPr>
      </p:pic>
      <p:sp>
        <p:nvSpPr>
          <p:cNvPr id="225" name="CustomShape 1"/>
          <p:cNvSpPr/>
          <p:nvPr/>
        </p:nvSpPr>
        <p:spPr>
          <a:xfrm>
            <a:off x="479880" y="355680"/>
            <a:ext cx="6981840" cy="95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ts val="3399"/>
              </a:lnSpc>
            </a:pPr>
            <a:r>
              <a:rPr b="1" lang="en-US" sz="3000" spc="-1" strike="noStrike">
                <a:solidFill>
                  <a:srgbClr val="70acc0"/>
                </a:solidFill>
                <a:latin typeface="Calibri"/>
                <a:ea typeface="DejaVu Sans"/>
              </a:rPr>
              <a:t>Balance zwischen Prior und Likelihood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226" name="CustomShape 2"/>
          <p:cNvSpPr/>
          <p:nvPr/>
        </p:nvSpPr>
        <p:spPr>
          <a:xfrm>
            <a:off x="6178680" y="6488640"/>
            <a:ext cx="60123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  <a:spcBef>
                <a:spcPts val="1500"/>
              </a:spcBef>
            </a:pPr>
            <a:r>
              <a:rPr b="0" i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Weilnhammer,…, Sterzer*, Schmack* (2017), </a:t>
            </a:r>
            <a:r>
              <a:rPr b="1" i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PLoS Comp Biol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" dur="indefinite" restart="never" nodeType="tmRoot">
          <p:childTnLst>
            <p:seq>
              <p:cTn id="19" dur="indefinite" nodeType="mainSeq"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23" dur="120427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4" restart="whenNotActive" nodeType="interactiveSeq" fill="hold">
                <p:stCondLst>
                  <p:cond delay="0" evt="onClick">
                    <p:tgtEl>
                      <p:spTgt spid="224"/>
                    </p:tgtEl>
                  </p:cond>
                </p:stCondLst>
                <p:childTnLst>
                  <p:par>
                    <p:cTn id="25" fill="hold">
                      <p:stCondLst>
                        <p:cond delay="0" evt="onClick">
                          <p:tgtEl>
                            <p:spTgt spid="224"/>
                          </p:tgtEl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479880" y="355680"/>
            <a:ext cx="6981840" cy="95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ts val="3399"/>
              </a:lnSpc>
            </a:pPr>
            <a:r>
              <a:rPr b="1" lang="en-US" sz="3000" spc="-1" strike="noStrike">
                <a:solidFill>
                  <a:srgbClr val="70acc0"/>
                </a:solidFill>
                <a:latin typeface="Calibri"/>
                <a:ea typeface="DejaVu Sans"/>
              </a:rPr>
              <a:t>Paranoide Schizophrenie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228" name="Grafik 2" descr=""/>
          <p:cNvPicPr/>
          <p:nvPr/>
        </p:nvPicPr>
        <p:blipFill>
          <a:blip r:embed="rId1"/>
          <a:stretch/>
        </p:blipFill>
        <p:spPr>
          <a:xfrm>
            <a:off x="1171080" y="1776600"/>
            <a:ext cx="10057320" cy="4763520"/>
          </a:xfrm>
          <a:prstGeom prst="rect">
            <a:avLst/>
          </a:prstGeom>
          <a:ln>
            <a:noFill/>
          </a:ln>
        </p:spPr>
      </p:pic>
      <p:sp>
        <p:nvSpPr>
          <p:cNvPr id="229" name="CustomShape 2"/>
          <p:cNvSpPr/>
          <p:nvPr/>
        </p:nvSpPr>
        <p:spPr>
          <a:xfrm>
            <a:off x="6178680" y="6488640"/>
            <a:ext cx="60123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  <a:spcBef>
                <a:spcPts val="1500"/>
              </a:spcBef>
            </a:pPr>
            <a:r>
              <a:rPr b="0" i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Weilnhammer,…, Sterzer (2020), </a:t>
            </a:r>
            <a:r>
              <a:rPr b="1" i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Schizophrenia Bulletin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479880" y="355680"/>
            <a:ext cx="6981840" cy="95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ts val="3399"/>
              </a:lnSpc>
            </a:pPr>
            <a:r>
              <a:rPr b="1" lang="en-US" sz="3000" spc="-1" strike="noStrike">
                <a:solidFill>
                  <a:srgbClr val="70acc0"/>
                </a:solidFill>
                <a:latin typeface="Calibri"/>
                <a:ea typeface="DejaVu Sans"/>
              </a:rPr>
              <a:t>Neuronale Mechanismen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467640" y="6488640"/>
            <a:ext cx="60123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1500"/>
              </a:spcBef>
            </a:pPr>
            <a:r>
              <a:rPr b="0" i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Weilnhammer,…, Sterzer (2021), </a:t>
            </a:r>
            <a:r>
              <a:rPr b="1" i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Current Biology (in press)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32" name="Grafik 1" descr=""/>
          <p:cNvPicPr/>
          <p:nvPr/>
        </p:nvPicPr>
        <p:blipFill>
          <a:blip r:embed="rId1"/>
          <a:stretch/>
        </p:blipFill>
        <p:spPr>
          <a:xfrm>
            <a:off x="479880" y="1548000"/>
            <a:ext cx="4991040" cy="4947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aa1c7d"/>
      </a:accent1>
      <a:accent2>
        <a:srgbClr val="70acc0"/>
      </a:accent2>
      <a:accent3>
        <a:srgbClr val="939598"/>
      </a:accent3>
      <a:accent4>
        <a:srgbClr val="aa1c7d"/>
      </a:accent4>
      <a:accent5>
        <a:srgbClr val="90b2c4"/>
      </a:accent5>
      <a:accent6>
        <a:srgbClr val="939598"/>
      </a:accent6>
      <a:hlink>
        <a:srgbClr val="aa1c7d"/>
      </a:hlink>
      <a:folHlink>
        <a:srgbClr val="aa1c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aa1c7d"/>
      </a:accent1>
      <a:accent2>
        <a:srgbClr val="70acc0"/>
      </a:accent2>
      <a:accent3>
        <a:srgbClr val="939598"/>
      </a:accent3>
      <a:accent4>
        <a:srgbClr val="aa1c7d"/>
      </a:accent4>
      <a:accent5>
        <a:srgbClr val="90b2c4"/>
      </a:accent5>
      <a:accent6>
        <a:srgbClr val="939598"/>
      </a:accent6>
      <a:hlink>
        <a:srgbClr val="aa1c7d"/>
      </a:hlink>
      <a:folHlink>
        <a:srgbClr val="aa1c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aa1c7d"/>
      </a:accent1>
      <a:accent2>
        <a:srgbClr val="70acc0"/>
      </a:accent2>
      <a:accent3>
        <a:srgbClr val="939598"/>
      </a:accent3>
      <a:accent4>
        <a:srgbClr val="aa1c7d"/>
      </a:accent4>
      <a:accent5>
        <a:srgbClr val="90b2c4"/>
      </a:accent5>
      <a:accent6>
        <a:srgbClr val="939598"/>
      </a:accent6>
      <a:hlink>
        <a:srgbClr val="aa1c7d"/>
      </a:hlink>
      <a:folHlink>
        <a:srgbClr val="aa1c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aa1c7d"/>
      </a:accent1>
      <a:accent2>
        <a:srgbClr val="70acc0"/>
      </a:accent2>
      <a:accent3>
        <a:srgbClr val="939598"/>
      </a:accent3>
      <a:accent4>
        <a:srgbClr val="aa1c7d"/>
      </a:accent4>
      <a:accent5>
        <a:srgbClr val="90b2c4"/>
      </a:accent5>
      <a:accent6>
        <a:srgbClr val="939598"/>
      </a:accent6>
      <a:hlink>
        <a:srgbClr val="aa1c7d"/>
      </a:hlink>
      <a:folHlink>
        <a:srgbClr val="aa1c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PPT_BIH_english_02.potx</Template>
  <TotalTime>268</TotalTime>
  <Application>LibreOffice/6.4.7.2$Linux_X86_64 LibreOffice_project/40$Build-2</Application>
  <Words>384</Words>
  <Paragraphs>77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2014-02-19T17:22:55Z</dcterms:created>
  <dc:creator>pixelicious_Marie</dc:creator>
  <dc:description/>
  <dc:language>en-US</dc:language>
  <cp:lastModifiedBy/>
  <dcterms:modified xsi:type="dcterms:W3CDTF">2021-05-13T16:40:46Z</dcterms:modified>
  <cp:revision>130</cp:revision>
  <dc:subject/>
  <dc:title>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3</vt:i4>
  </property>
  <property fmtid="{D5CDD505-2E9C-101B-9397-08002B2CF9AE}" pid="7" name="Notes">
    <vt:i4>2</vt:i4>
  </property>
  <property fmtid="{D5CDD505-2E9C-101B-9397-08002B2CF9AE}" pid="8" name="PresentationFormat">
    <vt:lpwstr>Breitbild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13</vt:i4>
  </property>
</Properties>
</file>